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3" r:id="rId5"/>
    <p:sldMasterId id="2147483741" r:id="rId6"/>
    <p:sldMasterId id="2147483753" r:id="rId7"/>
  </p:sldMasterIdLst>
  <p:notesMasterIdLst>
    <p:notesMasterId r:id="rId25"/>
  </p:notesMasterIdLst>
  <p:sldIdLst>
    <p:sldId id="781" r:id="rId8"/>
    <p:sldId id="266" r:id="rId9"/>
    <p:sldId id="267" r:id="rId10"/>
    <p:sldId id="268" r:id="rId11"/>
    <p:sldId id="793" r:id="rId12"/>
    <p:sldId id="820" r:id="rId13"/>
    <p:sldId id="339" r:id="rId14"/>
    <p:sldId id="344" r:id="rId15"/>
    <p:sldId id="882" r:id="rId16"/>
    <p:sldId id="330" r:id="rId17"/>
    <p:sldId id="878" r:id="rId18"/>
    <p:sldId id="876" r:id="rId19"/>
    <p:sldId id="880" r:id="rId20"/>
    <p:sldId id="879" r:id="rId21"/>
    <p:sldId id="791" r:id="rId22"/>
    <p:sldId id="881" r:id="rId23"/>
    <p:sldId id="780" r:id="rId24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285">
          <p15:clr>
            <a:srgbClr val="A4A3A4"/>
          </p15:clr>
        </p15:guide>
        <p15:guide id="4" pos="5955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orient="horz" pos="890">
          <p15:clr>
            <a:srgbClr val="A4A3A4"/>
          </p15:clr>
        </p15:guide>
        <p15:guide id="7" orient="horz" pos="4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240772"/>
    <a:srgbClr val="201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425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278" y="78"/>
      </p:cViewPr>
      <p:guideLst>
        <p:guide orient="horz" pos="2160"/>
        <p:guide pos="3120"/>
        <p:guide pos="285"/>
        <p:guide pos="5955"/>
        <p:guide orient="horz" pos="1026"/>
        <p:guide orient="horz" pos="890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F3929-1132-417A-A424-6973852A5AB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AE8CA4-CCCC-471D-A0CD-E10131348DBF}">
      <dgm:prSet/>
      <dgm:spPr/>
      <dgm:t>
        <a:bodyPr/>
        <a:lstStyle/>
        <a:p>
          <a:pPr>
            <a:defRPr cap="all"/>
          </a:pPr>
          <a:r>
            <a:rPr lang="en-GB" dirty="0">
              <a:solidFill>
                <a:srgbClr val="3A4A6A"/>
              </a:solidFill>
              <a:latin typeface="Arial" panose="020B0604020202020204" pitchFamily="34" charset="0"/>
              <a:cs typeface="Arial" panose="020B0604020202020204" pitchFamily="34" charset="0"/>
            </a:rPr>
            <a:t>49 secondary schools in the Enterprise Advisor Network (EAN)</a:t>
          </a:r>
          <a:endParaRPr lang="en-US" dirty="0">
            <a:solidFill>
              <a:srgbClr val="3A4A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C37B7-E725-4385-9BE6-B4DF343A8E3A}" type="parTrans" cxnId="{F80B50AD-EEF5-42A7-97F1-E21137FD431B}">
      <dgm:prSet/>
      <dgm:spPr/>
      <dgm:t>
        <a:bodyPr/>
        <a:lstStyle/>
        <a:p>
          <a:endParaRPr lang="en-US"/>
        </a:p>
      </dgm:t>
    </dgm:pt>
    <dgm:pt modelId="{79B708DE-5ADA-4874-B64E-4272B8B7C9B1}" type="sibTrans" cxnId="{F80B50AD-EEF5-42A7-97F1-E21137FD431B}">
      <dgm:prSet/>
      <dgm:spPr/>
      <dgm:t>
        <a:bodyPr/>
        <a:lstStyle/>
        <a:p>
          <a:endParaRPr lang="en-US"/>
        </a:p>
      </dgm:t>
    </dgm:pt>
    <dgm:pt modelId="{ADBAC63C-11B5-4B84-A6C0-866AB81AD06B}">
      <dgm:prSet/>
      <dgm:spPr/>
      <dgm:t>
        <a:bodyPr/>
        <a:lstStyle/>
        <a:p>
          <a:pPr>
            <a:defRPr cap="all"/>
          </a:pPr>
          <a:r>
            <a:rPr lang="en-GB" dirty="0">
              <a:solidFill>
                <a:srgbClr val="3A4A6A"/>
              </a:solidFill>
              <a:latin typeface="Arial" panose="020B0604020202020204" pitchFamily="34" charset="0"/>
              <a:cs typeface="Arial" panose="020B0604020202020204" pitchFamily="34" charset="0"/>
            </a:rPr>
            <a:t>24 (of the 49) secondary schools in the CareerS Hub </a:t>
          </a:r>
          <a:endParaRPr lang="en-US" dirty="0">
            <a:solidFill>
              <a:srgbClr val="3A4A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D1D8E-F96F-48C3-B7A0-58F5F7366146}" type="parTrans" cxnId="{0E8400DA-23CE-4F21-9B87-3A87FB50D3FE}">
      <dgm:prSet/>
      <dgm:spPr/>
      <dgm:t>
        <a:bodyPr/>
        <a:lstStyle/>
        <a:p>
          <a:endParaRPr lang="en-US"/>
        </a:p>
      </dgm:t>
    </dgm:pt>
    <dgm:pt modelId="{76C34F70-790C-404F-8114-90E26D867E9A}" type="sibTrans" cxnId="{0E8400DA-23CE-4F21-9B87-3A87FB50D3FE}">
      <dgm:prSet/>
      <dgm:spPr/>
      <dgm:t>
        <a:bodyPr/>
        <a:lstStyle/>
        <a:p>
          <a:endParaRPr lang="en-US"/>
        </a:p>
      </dgm:t>
    </dgm:pt>
    <dgm:pt modelId="{13C904AF-E855-40E8-BD6F-2E84AEC0FC0E}">
      <dgm:prSet/>
      <dgm:spPr/>
      <dgm:t>
        <a:bodyPr/>
        <a:lstStyle/>
        <a:p>
          <a:pPr>
            <a:defRPr cap="all"/>
          </a:pPr>
          <a:r>
            <a:rPr lang="en-GB" dirty="0">
              <a:solidFill>
                <a:srgbClr val="3A4A6A"/>
              </a:solidFill>
              <a:latin typeface="Arial" panose="020B0604020202020204" pitchFamily="34" charset="0"/>
              <a:cs typeface="Arial" panose="020B0604020202020204" pitchFamily="34" charset="0"/>
            </a:rPr>
            <a:t>4 CEC/OxLEP staff working with schools on creating and delivering their careers strategy</a:t>
          </a:r>
          <a:endParaRPr lang="en-US" b="0" dirty="0">
            <a:solidFill>
              <a:srgbClr val="3A4A6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F39F7-3DD8-48A5-992F-2D673F504D1D}" type="parTrans" cxnId="{F9C2EC33-37F5-49E7-A75A-5DE5868593EA}">
      <dgm:prSet/>
      <dgm:spPr/>
      <dgm:t>
        <a:bodyPr/>
        <a:lstStyle/>
        <a:p>
          <a:endParaRPr lang="en-US"/>
        </a:p>
      </dgm:t>
    </dgm:pt>
    <dgm:pt modelId="{27ACA5F4-F318-400F-A3C7-00A1A7925845}" type="sibTrans" cxnId="{F9C2EC33-37F5-49E7-A75A-5DE5868593EA}">
      <dgm:prSet/>
      <dgm:spPr/>
      <dgm:t>
        <a:bodyPr/>
        <a:lstStyle/>
        <a:p>
          <a:endParaRPr lang="en-US"/>
        </a:p>
      </dgm:t>
    </dgm:pt>
    <dgm:pt modelId="{F59107CD-9704-458F-92A9-3DBC7FC00941}" type="pres">
      <dgm:prSet presAssocID="{BFBF3929-1132-417A-A424-6973852A5AB9}" presName="root" presStyleCnt="0">
        <dgm:presLayoutVars>
          <dgm:dir/>
          <dgm:resizeHandles val="exact"/>
        </dgm:presLayoutVars>
      </dgm:prSet>
      <dgm:spPr/>
    </dgm:pt>
    <dgm:pt modelId="{7E8A7A69-0576-42D1-B136-3BC36ABE6389}" type="pres">
      <dgm:prSet presAssocID="{D1AE8CA4-CCCC-471D-A0CD-E10131348DBF}" presName="compNode" presStyleCnt="0"/>
      <dgm:spPr/>
    </dgm:pt>
    <dgm:pt modelId="{2038C49D-8FFE-48AA-8C3B-D13EE477D21F}" type="pres">
      <dgm:prSet presAssocID="{D1AE8CA4-CCCC-471D-A0CD-E10131348DB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  <a:solidFill>
          <a:srgbClr val="009999"/>
        </a:solidFill>
      </dgm:spPr>
    </dgm:pt>
    <dgm:pt modelId="{2C1A57E8-F088-456C-AE4D-92A3DEA535EF}" type="pres">
      <dgm:prSet presAssocID="{D1AE8CA4-CCCC-471D-A0CD-E10131348D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C425AED-CA56-4B00-A8E8-9FC68F1B7559}" type="pres">
      <dgm:prSet presAssocID="{D1AE8CA4-CCCC-471D-A0CD-E10131348DBF}" presName="spaceRect" presStyleCnt="0"/>
      <dgm:spPr/>
    </dgm:pt>
    <dgm:pt modelId="{16AE81E5-E3F8-40AE-9979-418A8ACA50A0}" type="pres">
      <dgm:prSet presAssocID="{D1AE8CA4-CCCC-471D-A0CD-E10131348DBF}" presName="textRect" presStyleLbl="revTx" presStyleIdx="0" presStyleCnt="3">
        <dgm:presLayoutVars>
          <dgm:chMax val="1"/>
          <dgm:chPref val="1"/>
        </dgm:presLayoutVars>
      </dgm:prSet>
      <dgm:spPr/>
    </dgm:pt>
    <dgm:pt modelId="{8F19E1E6-22B2-48B8-BE91-6AB91732679D}" type="pres">
      <dgm:prSet presAssocID="{79B708DE-5ADA-4874-B64E-4272B8B7C9B1}" presName="sibTrans" presStyleCnt="0"/>
      <dgm:spPr/>
    </dgm:pt>
    <dgm:pt modelId="{CA42F2D3-7E00-4C28-96E9-2116C9642880}" type="pres">
      <dgm:prSet presAssocID="{ADBAC63C-11B5-4B84-A6C0-866AB81AD06B}" presName="compNode" presStyleCnt="0"/>
      <dgm:spPr/>
    </dgm:pt>
    <dgm:pt modelId="{ECE35A59-3916-4698-9DF4-AEF6DCC9AEE0}" type="pres">
      <dgm:prSet presAssocID="{ADBAC63C-11B5-4B84-A6C0-866AB81AD06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solidFill>
          <a:srgbClr val="3A4A6A"/>
        </a:solidFill>
      </dgm:spPr>
    </dgm:pt>
    <dgm:pt modelId="{54FC18FD-3800-41A8-A111-C5CFC039D1B5}" type="pres">
      <dgm:prSet presAssocID="{ADBAC63C-11B5-4B84-A6C0-866AB81AD06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31FE2F9-664B-4655-B7DB-C85238627986}" type="pres">
      <dgm:prSet presAssocID="{ADBAC63C-11B5-4B84-A6C0-866AB81AD06B}" presName="spaceRect" presStyleCnt="0"/>
      <dgm:spPr/>
    </dgm:pt>
    <dgm:pt modelId="{1E2DC4C4-859F-418F-AFD5-80E40E52323A}" type="pres">
      <dgm:prSet presAssocID="{ADBAC63C-11B5-4B84-A6C0-866AB81AD06B}" presName="textRect" presStyleLbl="revTx" presStyleIdx="1" presStyleCnt="3">
        <dgm:presLayoutVars>
          <dgm:chMax val="1"/>
          <dgm:chPref val="1"/>
        </dgm:presLayoutVars>
      </dgm:prSet>
      <dgm:spPr/>
    </dgm:pt>
    <dgm:pt modelId="{AF558E33-C66F-4FCF-B1C0-E02D744D5EDA}" type="pres">
      <dgm:prSet presAssocID="{76C34F70-790C-404F-8114-90E26D867E9A}" presName="sibTrans" presStyleCnt="0"/>
      <dgm:spPr/>
    </dgm:pt>
    <dgm:pt modelId="{D8EAF418-0337-4824-A21C-C1C039DA8BEB}" type="pres">
      <dgm:prSet presAssocID="{13C904AF-E855-40E8-BD6F-2E84AEC0FC0E}" presName="compNode" presStyleCnt="0"/>
      <dgm:spPr/>
    </dgm:pt>
    <dgm:pt modelId="{54D0E30A-95B5-41FF-94F5-B242E3E4DA5C}" type="pres">
      <dgm:prSet presAssocID="{13C904AF-E855-40E8-BD6F-2E84AEC0FC0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A5FB0C3-09C5-4F06-8050-FCDC8600F5BD}" type="pres">
      <dgm:prSet presAssocID="{13C904AF-E855-40E8-BD6F-2E84AEC0FC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D752A6E-27ED-4D71-8941-F41ABD2EA9C6}" type="pres">
      <dgm:prSet presAssocID="{13C904AF-E855-40E8-BD6F-2E84AEC0FC0E}" presName="spaceRect" presStyleCnt="0"/>
      <dgm:spPr/>
    </dgm:pt>
    <dgm:pt modelId="{D413ECB3-5B09-4D65-814A-8483572FABD9}" type="pres">
      <dgm:prSet presAssocID="{13C904AF-E855-40E8-BD6F-2E84AEC0FC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D7A842F-B4F1-42E9-91DB-C633D9488FBE}" type="presOf" srcId="{ADBAC63C-11B5-4B84-A6C0-866AB81AD06B}" destId="{1E2DC4C4-859F-418F-AFD5-80E40E52323A}" srcOrd="0" destOrd="0" presId="urn:microsoft.com/office/officeart/2018/5/layout/IconLeafLabelList"/>
    <dgm:cxn modelId="{F9C2EC33-37F5-49E7-A75A-5DE5868593EA}" srcId="{BFBF3929-1132-417A-A424-6973852A5AB9}" destId="{13C904AF-E855-40E8-BD6F-2E84AEC0FC0E}" srcOrd="2" destOrd="0" parTransId="{E17F39F7-3DD8-48A5-992F-2D673F504D1D}" sibTransId="{27ACA5F4-F318-400F-A3C7-00A1A7925845}"/>
    <dgm:cxn modelId="{8D9A978F-BDB3-4204-8DC9-24DC0DA3EC3B}" type="presOf" srcId="{BFBF3929-1132-417A-A424-6973852A5AB9}" destId="{F59107CD-9704-458F-92A9-3DBC7FC00941}" srcOrd="0" destOrd="0" presId="urn:microsoft.com/office/officeart/2018/5/layout/IconLeafLabelList"/>
    <dgm:cxn modelId="{F80B50AD-EEF5-42A7-97F1-E21137FD431B}" srcId="{BFBF3929-1132-417A-A424-6973852A5AB9}" destId="{D1AE8CA4-CCCC-471D-A0CD-E10131348DBF}" srcOrd="0" destOrd="0" parTransId="{33FC37B7-E725-4385-9BE6-B4DF343A8E3A}" sibTransId="{79B708DE-5ADA-4874-B64E-4272B8B7C9B1}"/>
    <dgm:cxn modelId="{4E25C4AD-B5F3-44DB-8845-19F51FA72335}" type="presOf" srcId="{D1AE8CA4-CCCC-471D-A0CD-E10131348DBF}" destId="{16AE81E5-E3F8-40AE-9979-418A8ACA50A0}" srcOrd="0" destOrd="0" presId="urn:microsoft.com/office/officeart/2018/5/layout/IconLeafLabelList"/>
    <dgm:cxn modelId="{1D6678D5-F02F-4577-A628-B4A1BA2FE89B}" type="presOf" srcId="{13C904AF-E855-40E8-BD6F-2E84AEC0FC0E}" destId="{D413ECB3-5B09-4D65-814A-8483572FABD9}" srcOrd="0" destOrd="0" presId="urn:microsoft.com/office/officeart/2018/5/layout/IconLeafLabelList"/>
    <dgm:cxn modelId="{0E8400DA-23CE-4F21-9B87-3A87FB50D3FE}" srcId="{BFBF3929-1132-417A-A424-6973852A5AB9}" destId="{ADBAC63C-11B5-4B84-A6C0-866AB81AD06B}" srcOrd="1" destOrd="0" parTransId="{FFDD1D8E-F96F-48C3-B7A0-58F5F7366146}" sibTransId="{76C34F70-790C-404F-8114-90E26D867E9A}"/>
    <dgm:cxn modelId="{343587F6-4DDF-4D11-AE0C-8B0FF1ADC187}" type="presParOf" srcId="{F59107CD-9704-458F-92A9-3DBC7FC00941}" destId="{7E8A7A69-0576-42D1-B136-3BC36ABE6389}" srcOrd="0" destOrd="0" presId="urn:microsoft.com/office/officeart/2018/5/layout/IconLeafLabelList"/>
    <dgm:cxn modelId="{BCEB4225-9085-4183-8A61-2DE576D732CC}" type="presParOf" srcId="{7E8A7A69-0576-42D1-B136-3BC36ABE6389}" destId="{2038C49D-8FFE-48AA-8C3B-D13EE477D21F}" srcOrd="0" destOrd="0" presId="urn:microsoft.com/office/officeart/2018/5/layout/IconLeafLabelList"/>
    <dgm:cxn modelId="{968CA33B-BAE0-4538-834C-47B4C64D6A94}" type="presParOf" srcId="{7E8A7A69-0576-42D1-B136-3BC36ABE6389}" destId="{2C1A57E8-F088-456C-AE4D-92A3DEA535EF}" srcOrd="1" destOrd="0" presId="urn:microsoft.com/office/officeart/2018/5/layout/IconLeafLabelList"/>
    <dgm:cxn modelId="{EF2B9547-ED88-47A1-A34A-D87F57D8E042}" type="presParOf" srcId="{7E8A7A69-0576-42D1-B136-3BC36ABE6389}" destId="{7C425AED-CA56-4B00-A8E8-9FC68F1B7559}" srcOrd="2" destOrd="0" presId="urn:microsoft.com/office/officeart/2018/5/layout/IconLeafLabelList"/>
    <dgm:cxn modelId="{9B90B750-AC82-49BB-9446-131C7E0B9B0A}" type="presParOf" srcId="{7E8A7A69-0576-42D1-B136-3BC36ABE6389}" destId="{16AE81E5-E3F8-40AE-9979-418A8ACA50A0}" srcOrd="3" destOrd="0" presId="urn:microsoft.com/office/officeart/2018/5/layout/IconLeafLabelList"/>
    <dgm:cxn modelId="{C8C0C4A5-8BBD-4651-BA6C-C1CEA0BB6846}" type="presParOf" srcId="{F59107CD-9704-458F-92A9-3DBC7FC00941}" destId="{8F19E1E6-22B2-48B8-BE91-6AB91732679D}" srcOrd="1" destOrd="0" presId="urn:microsoft.com/office/officeart/2018/5/layout/IconLeafLabelList"/>
    <dgm:cxn modelId="{69524287-3FC3-45E2-AB8D-2E374984D1DD}" type="presParOf" srcId="{F59107CD-9704-458F-92A9-3DBC7FC00941}" destId="{CA42F2D3-7E00-4C28-96E9-2116C9642880}" srcOrd="2" destOrd="0" presId="urn:microsoft.com/office/officeart/2018/5/layout/IconLeafLabelList"/>
    <dgm:cxn modelId="{85E863B6-7975-433C-860C-53F23B886930}" type="presParOf" srcId="{CA42F2D3-7E00-4C28-96E9-2116C9642880}" destId="{ECE35A59-3916-4698-9DF4-AEF6DCC9AEE0}" srcOrd="0" destOrd="0" presId="urn:microsoft.com/office/officeart/2018/5/layout/IconLeafLabelList"/>
    <dgm:cxn modelId="{4A952616-35D9-454D-90AC-EF8B2066BA43}" type="presParOf" srcId="{CA42F2D3-7E00-4C28-96E9-2116C9642880}" destId="{54FC18FD-3800-41A8-A111-C5CFC039D1B5}" srcOrd="1" destOrd="0" presId="urn:microsoft.com/office/officeart/2018/5/layout/IconLeafLabelList"/>
    <dgm:cxn modelId="{E0837EB0-631C-41D4-A39C-7AB62416AB07}" type="presParOf" srcId="{CA42F2D3-7E00-4C28-96E9-2116C9642880}" destId="{331FE2F9-664B-4655-B7DB-C85238627986}" srcOrd="2" destOrd="0" presId="urn:microsoft.com/office/officeart/2018/5/layout/IconLeafLabelList"/>
    <dgm:cxn modelId="{149A95D4-A7DC-4F13-9348-1312385969E8}" type="presParOf" srcId="{CA42F2D3-7E00-4C28-96E9-2116C9642880}" destId="{1E2DC4C4-859F-418F-AFD5-80E40E52323A}" srcOrd="3" destOrd="0" presId="urn:microsoft.com/office/officeart/2018/5/layout/IconLeafLabelList"/>
    <dgm:cxn modelId="{AFC2C5A3-6AE6-4643-B3CD-567E61FE8C6C}" type="presParOf" srcId="{F59107CD-9704-458F-92A9-3DBC7FC00941}" destId="{AF558E33-C66F-4FCF-B1C0-E02D744D5EDA}" srcOrd="3" destOrd="0" presId="urn:microsoft.com/office/officeart/2018/5/layout/IconLeafLabelList"/>
    <dgm:cxn modelId="{65C26B93-B984-47E0-AA84-CEB2F5CB544E}" type="presParOf" srcId="{F59107CD-9704-458F-92A9-3DBC7FC00941}" destId="{D8EAF418-0337-4824-A21C-C1C039DA8BEB}" srcOrd="4" destOrd="0" presId="urn:microsoft.com/office/officeart/2018/5/layout/IconLeafLabelList"/>
    <dgm:cxn modelId="{2FC30422-171B-45D5-9750-AC2228E473F2}" type="presParOf" srcId="{D8EAF418-0337-4824-A21C-C1C039DA8BEB}" destId="{54D0E30A-95B5-41FF-94F5-B242E3E4DA5C}" srcOrd="0" destOrd="0" presId="urn:microsoft.com/office/officeart/2018/5/layout/IconLeafLabelList"/>
    <dgm:cxn modelId="{A7A667E4-6E08-4505-BA49-CFBF91AB5D16}" type="presParOf" srcId="{D8EAF418-0337-4824-A21C-C1C039DA8BEB}" destId="{EA5FB0C3-09C5-4F06-8050-FCDC8600F5BD}" srcOrd="1" destOrd="0" presId="urn:microsoft.com/office/officeart/2018/5/layout/IconLeafLabelList"/>
    <dgm:cxn modelId="{7BF9ABB3-BA25-4647-9773-D0F16D8BEC37}" type="presParOf" srcId="{D8EAF418-0337-4824-A21C-C1C039DA8BEB}" destId="{9D752A6E-27ED-4D71-8941-F41ABD2EA9C6}" srcOrd="2" destOrd="0" presId="urn:microsoft.com/office/officeart/2018/5/layout/IconLeafLabelList"/>
    <dgm:cxn modelId="{2B9839A7-E3CA-4752-9E83-D3C5C028FC41}" type="presParOf" srcId="{D8EAF418-0337-4824-A21C-C1C039DA8BEB}" destId="{D413ECB3-5B09-4D65-814A-8483572FABD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8C49D-8FFE-48AA-8C3B-D13EE477D21F}">
      <dsp:nvSpPr>
        <dsp:cNvPr id="0" name=""/>
        <dsp:cNvSpPr/>
      </dsp:nvSpPr>
      <dsp:spPr>
        <a:xfrm>
          <a:off x="531557" y="536297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rgbClr val="00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A57E8-F088-456C-AE4D-92A3DEA535EF}">
      <dsp:nvSpPr>
        <dsp:cNvPr id="0" name=""/>
        <dsp:cNvSpPr/>
      </dsp:nvSpPr>
      <dsp:spPr>
        <a:xfrm>
          <a:off x="860620" y="865359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E81E5-E3F8-40AE-9979-418A8ACA50A0}">
      <dsp:nvSpPr>
        <dsp:cNvPr id="0" name=""/>
        <dsp:cNvSpPr/>
      </dsp:nvSpPr>
      <dsp:spPr>
        <a:xfrm>
          <a:off x="37963" y="2561297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>
              <a:solidFill>
                <a:srgbClr val="3A4A6A"/>
              </a:solidFill>
              <a:latin typeface="Arial" panose="020B0604020202020204" pitchFamily="34" charset="0"/>
              <a:cs typeface="Arial" panose="020B0604020202020204" pitchFamily="34" charset="0"/>
            </a:rPr>
            <a:t>49 secondary schools in the Enterprise Advisor Network (EAN)</a:t>
          </a:r>
          <a:endParaRPr lang="en-US" sz="1300" kern="1200" dirty="0">
            <a:solidFill>
              <a:srgbClr val="3A4A6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63" y="2561297"/>
        <a:ext cx="2531250" cy="720000"/>
      </dsp:txXfrm>
    </dsp:sp>
    <dsp:sp modelId="{ECE35A59-3916-4698-9DF4-AEF6DCC9AEE0}">
      <dsp:nvSpPr>
        <dsp:cNvPr id="0" name=""/>
        <dsp:cNvSpPr/>
      </dsp:nvSpPr>
      <dsp:spPr>
        <a:xfrm>
          <a:off x="3505776" y="536297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rgbClr val="3A4A6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C18FD-3800-41A8-A111-C5CFC039D1B5}">
      <dsp:nvSpPr>
        <dsp:cNvPr id="0" name=""/>
        <dsp:cNvSpPr/>
      </dsp:nvSpPr>
      <dsp:spPr>
        <a:xfrm>
          <a:off x="3834838" y="865359"/>
          <a:ext cx="885937" cy="88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DC4C4-859F-418F-AFD5-80E40E52323A}">
      <dsp:nvSpPr>
        <dsp:cNvPr id="0" name=""/>
        <dsp:cNvSpPr/>
      </dsp:nvSpPr>
      <dsp:spPr>
        <a:xfrm>
          <a:off x="3012182" y="2561297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>
              <a:solidFill>
                <a:srgbClr val="3A4A6A"/>
              </a:solidFill>
              <a:latin typeface="Arial" panose="020B0604020202020204" pitchFamily="34" charset="0"/>
              <a:cs typeface="Arial" panose="020B0604020202020204" pitchFamily="34" charset="0"/>
            </a:rPr>
            <a:t>24 (of the 49) secondary schools in the CareerS Hub </a:t>
          </a:r>
          <a:endParaRPr lang="en-US" sz="1300" kern="1200" dirty="0">
            <a:solidFill>
              <a:srgbClr val="3A4A6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2182" y="2561297"/>
        <a:ext cx="2531250" cy="720000"/>
      </dsp:txXfrm>
    </dsp:sp>
    <dsp:sp modelId="{54D0E30A-95B5-41FF-94F5-B242E3E4DA5C}">
      <dsp:nvSpPr>
        <dsp:cNvPr id="0" name=""/>
        <dsp:cNvSpPr/>
      </dsp:nvSpPr>
      <dsp:spPr>
        <a:xfrm>
          <a:off x="6479995" y="536297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FB0C3-09C5-4F06-8050-FCDC8600F5BD}">
      <dsp:nvSpPr>
        <dsp:cNvPr id="0" name=""/>
        <dsp:cNvSpPr/>
      </dsp:nvSpPr>
      <dsp:spPr>
        <a:xfrm>
          <a:off x="6809057" y="865359"/>
          <a:ext cx="885937" cy="885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3ECB3-5B09-4D65-814A-8483572FABD9}">
      <dsp:nvSpPr>
        <dsp:cNvPr id="0" name=""/>
        <dsp:cNvSpPr/>
      </dsp:nvSpPr>
      <dsp:spPr>
        <a:xfrm>
          <a:off x="5986401" y="2561297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>
              <a:solidFill>
                <a:srgbClr val="3A4A6A"/>
              </a:solidFill>
              <a:latin typeface="Arial" panose="020B0604020202020204" pitchFamily="34" charset="0"/>
              <a:cs typeface="Arial" panose="020B0604020202020204" pitchFamily="34" charset="0"/>
            </a:rPr>
            <a:t>4 CEC/OxLEP staff working with schools on creating and delivering their careers strategy</a:t>
          </a:r>
          <a:endParaRPr lang="en-US" sz="1300" b="0" kern="1200" dirty="0">
            <a:solidFill>
              <a:srgbClr val="3A4A6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6401" y="2561297"/>
        <a:ext cx="253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41437C-39B0-F84C-BE39-F66C1B670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BA6D5-BD91-7149-B91D-19FCAEA3DA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5F8086-DB58-6B4C-ADE0-1CF05F7D9704}" type="datetimeFigureOut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6DE7D9-BA1A-5547-B097-60A5B85FFF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B5A7DA-50FE-1F44-8977-807F67803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C404-E737-1D4E-89D3-AB359C273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4C263-DC6C-2F40-A804-2DD9C4D9E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013322-63D1-294E-8FD8-BD7AB25FC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13322-63D1-294E-8FD8-BD7AB25FC5A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5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13322-63D1-294E-8FD8-BD7AB25FC5A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4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3E5FE-F76D-434E-942D-9D750C4839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34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3E5FE-F76D-434E-942D-9D750C4839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45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3E5FE-F76D-434E-942D-9D750C4839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35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Hello, For those of you who we’ve not met, I’m sally Andreou, skills hub manager. </a:t>
            </a:r>
          </a:p>
          <a:p>
            <a:r>
              <a:rPr lang="en-GB"/>
              <a:t>I’m going to share the strategic direction of the Skills team and provide a basic, then the team leads will provide a more in depth information. You’ll also get a chance to meet everyone from the team in a minute.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F6211-5363-4F8E-B236-980C4E2A7D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48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13322-63D1-294E-8FD8-BD7AB25FC5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2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13322-63D1-294E-8FD8-BD7AB25FC5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3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13322-63D1-294E-8FD8-BD7AB25FC5A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wC_8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C:\Users\robert.panting\AppData\Local\Microsoft\Windows\INetCache\Content.Word\OxLEP Logo_NEW.JPG"/>
          <p:cNvPicPr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6" b="18032"/>
          <a:stretch/>
        </p:blipFill>
        <p:spPr bwMode="auto">
          <a:xfrm>
            <a:off x="4140140" y="0"/>
            <a:ext cx="1625719" cy="73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6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9" y="1628777"/>
            <a:ext cx="9001125" cy="45662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76208E-D12D-D142-B69D-39D09D336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oxfordshirelep.com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57EB19-57BA-6044-9A89-4770ECE0A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504F-00AE-B347-B803-4CA7E8E01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439" y="549276"/>
            <a:ext cx="8767366" cy="2852737"/>
          </a:xfrm>
        </p:spPr>
        <p:txBody>
          <a:bodyPr/>
          <a:lstStyle>
            <a:lvl1pPr>
              <a:defRPr sz="4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9" y="3429002"/>
            <a:ext cx="8767366" cy="1500187"/>
          </a:xfrm>
        </p:spPr>
        <p:txBody>
          <a:bodyPr/>
          <a:lstStyle>
            <a:lvl1pPr marL="0" indent="0">
              <a:buNone/>
              <a:defRPr sz="2215">
                <a:solidFill>
                  <a:srgbClr val="201F4B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5F99C1-F32C-C941-9BC1-B7341FA63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oxfordshirelep.com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C384D8-C0B0-414C-8182-456DBFEAB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B6B1-12AA-E542-83E4-F88967D79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438" y="1628775"/>
            <a:ext cx="4438650" cy="4548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628775"/>
            <a:ext cx="4438650" cy="4548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3E2F533-91E1-374D-AAEA-0E13026DD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oxfordshirelep.com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BDA8B37-07F9-2C46-8AB8-9BD56E033C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E6DD-1327-F645-A34D-156CEB624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2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440" y="2"/>
            <a:ext cx="7388542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439" y="1628775"/>
            <a:ext cx="4420593" cy="762000"/>
          </a:xfrm>
        </p:spPr>
        <p:txBody>
          <a:bodyPr anchor="ctr"/>
          <a:lstStyle>
            <a:lvl1pPr marL="0" indent="0">
              <a:buNone/>
              <a:defRPr sz="1846" b="1">
                <a:solidFill>
                  <a:srgbClr val="46B69D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39" y="2390775"/>
            <a:ext cx="442059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4914" y="1628775"/>
            <a:ext cx="4438650" cy="762000"/>
          </a:xfrm>
        </p:spPr>
        <p:txBody>
          <a:bodyPr anchor="ctr"/>
          <a:lstStyle>
            <a:lvl1pPr marL="0" indent="0">
              <a:buNone/>
              <a:defRPr sz="1846" b="1">
                <a:solidFill>
                  <a:srgbClr val="46B69D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407444"/>
            <a:ext cx="443865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46A884D-29D8-5647-B132-8228621E1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oxfordshirelep.com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8B7C38-D818-4041-BDBE-F9832435D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FEE4-5007-1644-8EB6-2043A8C94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0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4A757C2-897F-B44F-990B-A22C5D24C6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oxfordshirelep.com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F8EA333-BD82-C44C-9376-EC732EE31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B0E8-BE6F-F04D-84D2-7188B782F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6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E3B8373-C11F-8647-9292-C8C0C945F6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oxfordshirelep.com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549B76A-BFF8-9A46-8529-E7B29CA987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0330-250E-AA46-88B8-05CAEB91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4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1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8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4DCCAF-3EE8-7649-B9FB-1E5F7D3086F8}"/>
              </a:ext>
            </a:extLst>
          </p:cNvPr>
          <p:cNvSpPr/>
          <p:nvPr userDrawn="1"/>
        </p:nvSpPr>
        <p:spPr>
          <a:xfrm>
            <a:off x="149225" y="5772150"/>
            <a:ext cx="9658350" cy="9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E543A30-66D6-1A4F-AF50-5CDCA7F21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970713" y="5387975"/>
            <a:ext cx="264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>
            <a:extLst>
              <a:ext uri="{FF2B5EF4-FFF2-40B4-BE49-F238E27FC236}">
                <a16:creationId xmlns:a16="http://schemas.microsoft.com/office/drawing/2014/main" id="{FABC5BA1-52E2-624E-ACE0-BBB6B0D9F3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76638" y="384175"/>
            <a:ext cx="2752725" cy="623888"/>
            <a:chOff x="3584575" y="311562"/>
            <a:chExt cx="2753947" cy="624891"/>
          </a:xfrm>
        </p:grpSpPr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6154FFC9-E92B-EF43-8B37-592AB4BF7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575" y="311562"/>
              <a:ext cx="267419" cy="62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5301E37B-EC0C-7A4E-B362-5F7361056D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071103" y="311563"/>
              <a:ext cx="267419" cy="62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439" y="1008405"/>
            <a:ext cx="8211502" cy="2495666"/>
          </a:xfrm>
        </p:spPr>
        <p:txBody>
          <a:bodyPr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438" y="3634740"/>
            <a:ext cx="9001125" cy="1623060"/>
          </a:xfrm>
        </p:spPr>
        <p:txBody>
          <a:bodyPr wrap="none">
            <a:no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1534687-7E2A-7543-8F84-6A8EDF60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375" y="5884863"/>
            <a:ext cx="144462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 b="1" i="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36B779-FA61-444B-92F4-E78C7E904321}" type="datetime1">
              <a:rPr lang="en-GB"/>
              <a:pPr>
                <a:defRPr/>
              </a:pPr>
              <a:t>20/12/2021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BFE9F75-9D5F-D546-8608-2410A7CB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12763"/>
            <a:ext cx="3343275" cy="365125"/>
          </a:xfrm>
        </p:spPr>
        <p:txBody>
          <a:bodyPr/>
          <a:lstStyle>
            <a:lvl1pPr algn="ctr"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oxfordshirelep.com</a:t>
            </a:r>
          </a:p>
        </p:txBody>
      </p:sp>
    </p:spTree>
    <p:extLst>
      <p:ext uri="{BB962C8B-B14F-4D97-AF65-F5344CB8AC3E}">
        <p14:creationId xmlns:p14="http://schemas.microsoft.com/office/powerpoint/2010/main" val="4117904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2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73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07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99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87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64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14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55E8A-02D4-49B5-9C0D-482D9D8A8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F0379-CFDB-4C26-A734-883EFBB6F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FA3C7-1E5B-4FAA-AF41-68EA052B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33AFD-9238-4ABE-8CE1-57739764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7E76-DEEB-4B78-8C6F-D6C2CE59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02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79F7-6241-43DB-9189-C17E4734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A36E2-E988-4397-AC9F-95C9D82F7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0992E-9094-4C94-8D29-43EE6237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E15BB-61D0-481F-ACF0-D50FF0C2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2B853-F6A8-48A9-A724-1A3FBE5D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73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9E5B-24B9-4B80-A7A5-3FC7EF7E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F83B-F2B9-4F34-ADD2-4F03E356B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2B6B4-BE65-44A4-8F29-0DD20226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B0C7F-4C96-4CF2-AB66-CC4C3E5C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72A5B-3D60-42E5-B1F8-80527C5F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5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628775"/>
            <a:ext cx="9001125" cy="45662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76208E-D12D-D142-B69D-39D09D336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oxfordshirelep.com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57EB19-57BA-6044-9A89-4770ECE0A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504F-00AE-B347-B803-4CA7E8E01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35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4F82-2B39-4E65-8B20-75D2F83A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D643-4A79-47A0-BA89-1C867AB41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C9968-923E-41C7-96FF-EEAD1A2BF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01DCF-0589-4DD7-888E-48B46542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7376B-D00B-46DE-BCCF-F299EF08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1EC72-1713-4EBA-83DF-E1308032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629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A335-04D2-47D4-85CB-22FBE863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19F8D-5425-41B0-8F24-1D7E2A2AA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FC937-64D2-461E-B167-6C1B7EFE2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3E662-833B-4446-9A1D-9EE434665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30399-178B-4B04-8164-D6EA86C51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4ECF5C-E682-4748-978F-91EC071C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DA562-5B72-4465-9280-9150DD20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051F7-61C1-4BB7-BB49-837C33C1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65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E805-C7B6-4A8E-9B15-828B083E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58C0A-A7FF-4278-9618-A80738D2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4949F-A20E-4E88-9351-DA0FA6CE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E722F-CE82-465F-BB56-94A9B865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81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767CB-70E0-4B10-B886-09066BF1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1D045-2ACA-45A6-98D3-597018A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054BB-B91E-489E-9063-0AB0BD53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4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CAED-89E0-47E4-AD5D-E263CAA0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D1362-7359-4E0B-95B0-2EBF1AC1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3AA1A-6541-40F4-A175-D95D4FF87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6B528-E358-470C-B1A0-EEB7D97E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B3854-ADA5-43EA-91C5-601937D1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DB189-7706-408E-9202-DA75948F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07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C408-4570-479C-87F6-EB3C4DA4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6FA67-9E41-48C1-936E-0DF369B75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6CEE6-A847-4E27-BE62-4A4780469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EE1F8-DAD4-4FC5-9AF1-C06E7A19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C15C3-D57C-411B-928B-BED0DD5A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F9421-DF67-4E6A-9198-99D69323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072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E9CF1-33A4-4208-9204-BA9D9536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E0E0F-0D0E-4CCE-A815-5E2A587A1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B0A23-6284-4C46-9281-8551DDA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F2DA8-A3F9-4478-947C-469DBFC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7D05-A040-4B86-AE5B-D576EE30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155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55629-EEE1-4647-BDD9-CD261B739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50984-2A53-441B-B629-9E01BFF6C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6F1EA-9D15-4B46-A956-28EAEFDA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6FB9F-DC82-4D4C-B729-8E5F6810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1917D-B50A-45E4-AE02-C57231ED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5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439" y="549275"/>
            <a:ext cx="8767366" cy="2852737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9" y="3429000"/>
            <a:ext cx="876736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01F4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5F99C1-F32C-C941-9BC1-B7341FA63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oxfordshirelep.com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C384D8-C0B0-414C-8182-456DBFEAB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B6B1-12AA-E542-83E4-F88967D79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9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438" y="1628775"/>
            <a:ext cx="4438650" cy="4548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628775"/>
            <a:ext cx="4438650" cy="4548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3E2F533-91E1-374D-AAEA-0E13026DD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oxfordshirelep.com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BDA8B37-07F9-2C46-8AB8-9BD56E033C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E6DD-1327-F645-A34D-156CEB624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1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439" y="0"/>
            <a:ext cx="7388542" cy="14128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438" y="1628775"/>
            <a:ext cx="4420593" cy="762000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201F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38" y="2390775"/>
            <a:ext cx="4420593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4913" y="1628775"/>
            <a:ext cx="4438650" cy="762000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201F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407444"/>
            <a:ext cx="443865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46A884D-29D8-5647-B132-8228621E1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oxfordshirelep.com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8B7C38-D818-4041-BDBE-F9832435D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FEE4-5007-1644-8EB6-2043A8C94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6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4A757C2-897F-B44F-990B-A22C5D24C6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oxfordshirelep.com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F8EA333-BD82-C44C-9376-EC732EE31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B0E8-BE6F-F04D-84D2-7188B782F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E3B8373-C11F-8647-9292-C8C0C945F6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oxfordshirelep.com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549B76A-BFF8-9A46-8529-E7B29CA987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0330-250E-AA46-88B8-05CAEB91F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3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4DCCAF-3EE8-7649-B9FB-1E5F7D3086F8}"/>
              </a:ext>
            </a:extLst>
          </p:cNvPr>
          <p:cNvSpPr/>
          <p:nvPr userDrawn="1"/>
        </p:nvSpPr>
        <p:spPr>
          <a:xfrm>
            <a:off x="149225" y="5772150"/>
            <a:ext cx="9658350" cy="9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E543A30-66D6-1A4F-AF50-5CDCA7F21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970713" y="5387975"/>
            <a:ext cx="264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>
            <a:extLst>
              <a:ext uri="{FF2B5EF4-FFF2-40B4-BE49-F238E27FC236}">
                <a16:creationId xmlns:a16="http://schemas.microsoft.com/office/drawing/2014/main" id="{FABC5BA1-52E2-624E-ACE0-BBB6B0D9F3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76639" y="384175"/>
            <a:ext cx="2752725" cy="623888"/>
            <a:chOff x="3584575" y="311562"/>
            <a:chExt cx="2753947" cy="624891"/>
          </a:xfrm>
        </p:grpSpPr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6154FFC9-E92B-EF43-8B37-592AB4BF7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575" y="311562"/>
              <a:ext cx="267419" cy="62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5301E37B-EC0C-7A4E-B362-5F7361056D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071103" y="311563"/>
              <a:ext cx="267419" cy="62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439" y="1008405"/>
            <a:ext cx="8211502" cy="2495666"/>
          </a:xfrm>
        </p:spPr>
        <p:txBody>
          <a:bodyPr>
            <a:noAutofit/>
          </a:bodyPr>
          <a:lstStyle>
            <a:lvl1pPr algn="l">
              <a:defRPr sz="4154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439" y="3634740"/>
            <a:ext cx="9001125" cy="1623060"/>
          </a:xfrm>
        </p:spPr>
        <p:txBody>
          <a:bodyPr wrap="none">
            <a:noAutofit/>
          </a:bodyPr>
          <a:lstStyle>
            <a:lvl1pPr marL="0" indent="0" algn="l">
              <a:buNone/>
              <a:defRPr sz="2031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1534687-7E2A-7543-8F84-6A8EDF60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376" y="5884865"/>
            <a:ext cx="144462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92" b="1" i="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36B779-FA61-444B-92F4-E78C7E904321}" type="datetime1">
              <a:rPr lang="en-GB"/>
              <a:pPr>
                <a:defRPr/>
              </a:pPr>
              <a:t>20/12/2021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BFE9F75-9D5F-D546-8608-2410A7CB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512765"/>
            <a:ext cx="3343275" cy="365125"/>
          </a:xfrm>
        </p:spPr>
        <p:txBody>
          <a:bodyPr/>
          <a:lstStyle>
            <a:lvl1pPr algn="ctr">
              <a:defRPr sz="1662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oxfordshirelep.com</a:t>
            </a:r>
          </a:p>
        </p:txBody>
      </p:sp>
    </p:spTree>
    <p:extLst>
      <p:ext uri="{BB962C8B-B14F-4D97-AF65-F5344CB8AC3E}">
        <p14:creationId xmlns:p14="http://schemas.microsoft.com/office/powerpoint/2010/main" val="331941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8D3C23D-AB51-E545-9230-874627960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0"/>
            <a:ext cx="7194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C26AFA-018F-DA40-89BE-48CD8CD36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2438" y="1628775"/>
            <a:ext cx="9001125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8A19-BDC8-F74E-B0D7-D107E6A4D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29025" y="6353175"/>
            <a:ext cx="2647950" cy="365125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oxfordshirelep.com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2AAE7-5570-E941-8325-AE44F821D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9263" y="6353175"/>
            <a:ext cx="12573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B57055-1C37-4E43-B6C3-2AD30B39E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>
            <a:extLst>
              <a:ext uri="{FF2B5EF4-FFF2-40B4-BE49-F238E27FC236}">
                <a16:creationId xmlns:a16="http://schemas.microsoft.com/office/drawing/2014/main" id="{ED0561E6-8F95-0B41-83F8-0D518F70A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8482013" y="6285340"/>
            <a:ext cx="992187" cy="4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4F389F-5B03-E945-AD76-1915A4D8C0FA}"/>
              </a:ext>
            </a:extLst>
          </p:cNvPr>
          <p:cNvCxnSpPr/>
          <p:nvPr userDrawn="1"/>
        </p:nvCxnSpPr>
        <p:spPr>
          <a:xfrm>
            <a:off x="452438" y="6196013"/>
            <a:ext cx="9001125" cy="0"/>
          </a:xfrm>
          <a:prstGeom prst="line">
            <a:avLst/>
          </a:prstGeom>
          <a:ln>
            <a:solidFill>
              <a:srgbClr val="201F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0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201F4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7CADD1"/>
        </a:buClr>
        <a:buSzPct val="100000"/>
        <a:buFont typeface="Arial" panose="020B0604020202020204" pitchFamily="34" charset="0"/>
        <a:buChar char="•"/>
        <a:defRPr sz="2200" kern="1200">
          <a:solidFill>
            <a:srgbClr val="201F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CADD1"/>
        </a:buClr>
        <a:buSzPct val="100000"/>
        <a:buFont typeface="Arial" panose="020B0604020202020204" pitchFamily="34" charset="0"/>
        <a:buChar char="•"/>
        <a:defRPr sz="2000" kern="1200">
          <a:solidFill>
            <a:srgbClr val="201F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CADD1"/>
        </a:buClr>
        <a:buSzPct val="100000"/>
        <a:buFont typeface="Arial" panose="020B0604020202020204" pitchFamily="34" charset="0"/>
        <a:buChar char="•"/>
        <a:defRPr kern="1200">
          <a:solidFill>
            <a:srgbClr val="201F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CADD1"/>
        </a:buClr>
        <a:buSzPct val="100000"/>
        <a:buFont typeface="Arial" panose="020B0604020202020204" pitchFamily="34" charset="0"/>
        <a:buChar char="•"/>
        <a:defRPr sz="1600" kern="1200">
          <a:solidFill>
            <a:srgbClr val="201F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CADD1"/>
        </a:buClr>
        <a:buSzPct val="100000"/>
        <a:buFont typeface="Arial" panose="020B0604020202020204" pitchFamily="34" charset="0"/>
        <a:buChar char="•"/>
        <a:defRPr sz="1600" kern="1200">
          <a:solidFill>
            <a:srgbClr val="201F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8D3C23D-AB51-E545-9230-874627960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2"/>
            <a:ext cx="7194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C26AFA-018F-DA40-89BE-48CD8CD36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2439" y="1628775"/>
            <a:ext cx="9001125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8A19-BDC8-F74E-B0D7-D107E6A4D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29025" y="6353177"/>
            <a:ext cx="2647951" cy="365125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8" b="1" i="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oxfordshirelep.com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2AAE7-5570-E941-8325-AE44F821D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9263" y="6353177"/>
            <a:ext cx="12573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8" b="0" i="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B57055-1C37-4E43-B6C3-2AD30B39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>
            <a:extLst>
              <a:ext uri="{FF2B5EF4-FFF2-40B4-BE49-F238E27FC236}">
                <a16:creationId xmlns:a16="http://schemas.microsoft.com/office/drawing/2014/main" id="{ED0561E6-8F95-0B41-83F8-0D518F70A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/>
          <a:stretch>
            <a:fillRect/>
          </a:stretch>
        </p:blipFill>
        <p:spPr bwMode="auto">
          <a:xfrm>
            <a:off x="8482014" y="6285340"/>
            <a:ext cx="992187" cy="4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4F389F-5B03-E945-AD76-1915A4D8C0FA}"/>
              </a:ext>
            </a:extLst>
          </p:cNvPr>
          <p:cNvCxnSpPr/>
          <p:nvPr userDrawn="1"/>
        </p:nvCxnSpPr>
        <p:spPr>
          <a:xfrm>
            <a:off x="452439" y="6196013"/>
            <a:ext cx="9001125" cy="0"/>
          </a:xfrm>
          <a:prstGeom prst="line">
            <a:avLst/>
          </a:prstGeom>
          <a:ln>
            <a:solidFill>
              <a:srgbClr val="46B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6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92" b="1" kern="1200">
          <a:solidFill>
            <a:srgbClr val="46B69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92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92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92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92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22041" algn="l" rtl="0" fontAlgn="base">
        <a:lnSpc>
          <a:spcPct val="90000"/>
        </a:lnSpc>
        <a:spcBef>
          <a:spcPct val="0"/>
        </a:spcBef>
        <a:spcAft>
          <a:spcPct val="0"/>
        </a:spcAft>
        <a:defRPr sz="4062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44083" algn="l" rtl="0" fontAlgn="base">
        <a:lnSpc>
          <a:spcPct val="90000"/>
        </a:lnSpc>
        <a:spcBef>
          <a:spcPct val="0"/>
        </a:spcBef>
        <a:spcAft>
          <a:spcPct val="0"/>
        </a:spcAft>
        <a:defRPr sz="4062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266124" algn="l" rtl="0" fontAlgn="base">
        <a:lnSpc>
          <a:spcPct val="90000"/>
        </a:lnSpc>
        <a:spcBef>
          <a:spcPct val="0"/>
        </a:spcBef>
        <a:spcAft>
          <a:spcPct val="0"/>
        </a:spcAft>
        <a:defRPr sz="4062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688165" algn="l" rtl="0" fontAlgn="base">
        <a:lnSpc>
          <a:spcPct val="90000"/>
        </a:lnSpc>
        <a:spcBef>
          <a:spcPct val="0"/>
        </a:spcBef>
        <a:spcAft>
          <a:spcPct val="0"/>
        </a:spcAft>
        <a:defRPr sz="4062" b="1">
          <a:solidFill>
            <a:srgbClr val="E47C2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1021" indent="-211021" algn="l" rtl="0" eaLnBrk="0" fontAlgn="base" hangingPunct="0">
        <a:lnSpc>
          <a:spcPct val="90000"/>
        </a:lnSpc>
        <a:spcBef>
          <a:spcPts val="923"/>
        </a:spcBef>
        <a:spcAft>
          <a:spcPct val="0"/>
        </a:spcAft>
        <a:buClr>
          <a:srgbClr val="46B69D"/>
        </a:buClr>
        <a:buSzPct val="100000"/>
        <a:buFont typeface="Arial" panose="020B0604020202020204" pitchFamily="34" charset="0"/>
        <a:buChar char="•"/>
        <a:defRPr sz="2031" kern="1200">
          <a:solidFill>
            <a:srgbClr val="201F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3062" indent="-211021" algn="l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Clr>
          <a:srgbClr val="46B69D"/>
        </a:buClr>
        <a:buSzPct val="100000"/>
        <a:buFont typeface="Arial" panose="020B0604020202020204" pitchFamily="34" charset="0"/>
        <a:buChar char="•"/>
        <a:defRPr sz="1846" kern="1200">
          <a:solidFill>
            <a:srgbClr val="201F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55103" indent="-211021" algn="l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Clr>
          <a:srgbClr val="46B69D"/>
        </a:buClr>
        <a:buSzPct val="100000"/>
        <a:buFont typeface="Arial" panose="020B0604020202020204" pitchFamily="34" charset="0"/>
        <a:buChar char="•"/>
        <a:defRPr kern="1200">
          <a:solidFill>
            <a:srgbClr val="201F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77145" indent="-211021" algn="l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Clr>
          <a:srgbClr val="46B69D"/>
        </a:buClr>
        <a:buSzPct val="100000"/>
        <a:buFont typeface="Arial" panose="020B0604020202020204" pitchFamily="34" charset="0"/>
        <a:buChar char="•"/>
        <a:defRPr sz="1477" kern="1200">
          <a:solidFill>
            <a:srgbClr val="201F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99186" indent="-211021" algn="l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Clr>
          <a:srgbClr val="46B69D"/>
        </a:buClr>
        <a:buSzPct val="100000"/>
        <a:buFont typeface="Arial" panose="020B0604020202020204" pitchFamily="34" charset="0"/>
        <a:buChar char="•"/>
        <a:defRPr sz="1477" kern="1200">
          <a:solidFill>
            <a:srgbClr val="201F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F3A6-B5A5-4C08-B372-8BAF046FC365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05AF-A14C-4B12-9B2E-165DA63A7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50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0328A-027C-40D4-B748-A2DD4E28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03BC0-4DEE-4ED5-83F4-AC41681FC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E6400-5673-4024-81E8-C6D29D4C9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1C93-3F66-4CD6-B004-17E69A7FA25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754C9-87B4-4222-A089-71F3AD0E1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C23D0-5FC8-4538-AA62-63E06A93E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D93A0-A4BF-4411-A4E4-A447FD7D3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hyperlink" Target="mailto:business@oxfordshirele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5DE30CC5-E09B-4E4E-9CDD-EAC4E05F52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188" y="1161487"/>
            <a:ext cx="9493623" cy="3830575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4400" dirty="0"/>
              <a:t>OxLEP: ‘Making a Difference – Supporting Business and Communities’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r>
              <a:rPr lang="en-GB" sz="2400" dirty="0"/>
              <a:t>21 December  2021</a:t>
            </a:r>
            <a:endParaRPr lang="en-US" altLang="en-US" sz="3200" b="0" dirty="0"/>
          </a:p>
        </p:txBody>
      </p:sp>
      <p:sp>
        <p:nvSpPr>
          <p:cNvPr id="10244" name="Footer Placeholder 4">
            <a:extLst>
              <a:ext uri="{FF2B5EF4-FFF2-40B4-BE49-F238E27FC236}">
                <a16:creationId xmlns:a16="http://schemas.microsoft.com/office/drawing/2014/main" id="{27F4FE13-A116-C44D-AE61-2B4643198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oxfordshirelep.com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12C95-FF7A-4F38-A7AB-B7F477D66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8" y="5755348"/>
            <a:ext cx="4253968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3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oter Placeholder 4">
            <a:extLst>
              <a:ext uri="{FF2B5EF4-FFF2-40B4-BE49-F238E27FC236}">
                <a16:creationId xmlns:a16="http://schemas.microsoft.com/office/drawing/2014/main" id="{27F4FE13-A116-C44D-AE61-2B4643198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923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031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lnSpc>
                <a:spcPct val="90000"/>
              </a:lnSpc>
              <a:spcBef>
                <a:spcPts val="462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846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lnSpc>
                <a:spcPct val="90000"/>
              </a:lnSpc>
              <a:spcBef>
                <a:spcPts val="462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lnSpc>
                <a:spcPct val="90000"/>
              </a:lnSpc>
              <a:spcBef>
                <a:spcPts val="462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477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lnSpc>
                <a:spcPct val="90000"/>
              </a:lnSpc>
              <a:spcBef>
                <a:spcPts val="462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477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lnSpc>
                <a:spcPct val="90000"/>
              </a:lnSpc>
              <a:spcBef>
                <a:spcPts val="462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477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lnSpc>
                <a:spcPct val="90000"/>
              </a:lnSpc>
              <a:spcBef>
                <a:spcPts val="462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477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lnSpc>
                <a:spcPct val="90000"/>
              </a:lnSpc>
              <a:spcBef>
                <a:spcPts val="462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477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lnSpc>
                <a:spcPct val="90000"/>
              </a:lnSpc>
              <a:spcBef>
                <a:spcPts val="462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477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n-US" sz="1662">
                <a:solidFill>
                  <a:prstClr val="white"/>
                </a:solidFill>
              </a:rPr>
              <a:t>oxfordshirelep.com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37F12B-08A9-49B9-8CC9-2A9C1723D3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8635" y="1672349"/>
            <a:ext cx="7859151" cy="2550942"/>
          </a:xfrm>
        </p:spPr>
        <p:txBody>
          <a:bodyPr/>
          <a:lstStyle/>
          <a:p>
            <a:r>
              <a:rPr lang="en-US" altLang="en-US" dirty="0"/>
              <a:t>OxLEP Skills Offer</a:t>
            </a:r>
            <a:br>
              <a:rPr lang="en-US" altLang="en-US" dirty="0"/>
            </a:br>
            <a:r>
              <a:rPr lang="en-US" altLang="en-US" sz="2400" dirty="0"/>
              <a:t>Sally Andreou, Skills Hub Manager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5AAC1E-7654-4225-B655-B5DB761583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98636" y="3910180"/>
            <a:ext cx="8308731" cy="1089756"/>
          </a:xfrm>
        </p:spPr>
        <p:txBody>
          <a:bodyPr/>
          <a:lstStyle/>
          <a:p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48516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106E-1A8E-4F01-A964-1B84E844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60" y="337180"/>
            <a:ext cx="7927760" cy="107959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Oxfordshire Skills Hub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7AE6-A1F0-45AB-8464-8B1537AE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60" y="1262743"/>
            <a:ext cx="8554080" cy="5024846"/>
          </a:xfrm>
        </p:spPr>
        <p:txBody>
          <a:bodyPr>
            <a:normAutofit lnSpcReduction="10000"/>
          </a:bodyPr>
          <a:lstStyle/>
          <a:p>
            <a:endParaRPr lang="en-GB" sz="1600" dirty="0">
              <a:solidFill>
                <a:srgbClr val="3A4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800" dirty="0">
                <a:ea typeface="Calibri"/>
                <a:cs typeface="Times New Roman"/>
              </a:rPr>
              <a:t>Supporting the needs of local employers through a more integrated and responsive approach to education and training.</a:t>
            </a:r>
          </a:p>
          <a:p>
            <a:pPr>
              <a:spcAft>
                <a:spcPts val="0"/>
              </a:spcAft>
            </a:pPr>
            <a:endParaRPr lang="en-GB" sz="18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800" dirty="0">
                <a:ea typeface="Calibri"/>
                <a:cs typeface="Times New Roman"/>
              </a:rPr>
              <a:t>Ensuring young people are better prepared for the world of work through programmes like work experience and education business links.  </a:t>
            </a:r>
          </a:p>
          <a:p>
            <a:pPr>
              <a:spcAft>
                <a:spcPts val="0"/>
              </a:spcAft>
            </a:pPr>
            <a:endParaRPr lang="en-GB" sz="18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800" dirty="0">
                <a:ea typeface="Calibri"/>
                <a:cs typeface="Times New Roman"/>
              </a:rPr>
              <a:t>Ensuring those marginalised or disadvantaged from work are moved closer to the labour market as well as encouraging older workers to consider vacancies in areas of skills shortage.  </a:t>
            </a:r>
          </a:p>
          <a:p>
            <a:pPr marL="0" indent="0">
              <a:spcAft>
                <a:spcPts val="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  <a:p>
            <a:r>
              <a:rPr lang="en-GB" sz="1800" dirty="0"/>
              <a:t>Supporting the government’s agenda to increase the number of apprenticeships offered and taken up.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Investigating how Oxfordshire as a place of employment is promoted to graduates in our HE organisations and how more graduates can be retained to meet the demand our businesses have for higher-level skills</a:t>
            </a:r>
            <a:r>
              <a:rPr lang="en-GB" sz="2000" dirty="0"/>
              <a:t>.</a:t>
            </a:r>
          </a:p>
          <a:p>
            <a:pPr>
              <a:spcAft>
                <a:spcPts val="0"/>
              </a:spcAft>
            </a:pPr>
            <a:endParaRPr lang="en-GB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1662" dirty="0"/>
          </a:p>
          <a:p>
            <a:pPr marL="457200" lvl="1" indent="0">
              <a:buNone/>
            </a:pPr>
            <a:endParaRPr lang="en-GB" sz="1262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8E52A-5281-4ADF-AC29-33D29BAC1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38950" y="6131170"/>
            <a:ext cx="2057400" cy="337038"/>
          </a:xfrm>
        </p:spPr>
        <p:txBody>
          <a:bodyPr>
            <a:norm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554"/>
              </a:spcAft>
              <a:defRPr/>
            </a:pPr>
            <a:fld id="{F6C9504F-00AE-B347-B803-4CA7E8E012D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554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BFA0639-6DDC-4687-B849-82CDB0BC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360" y="5960696"/>
            <a:ext cx="1399990" cy="63393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50EBE43-2495-44A1-B1A1-1263CE4A2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6356352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2288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717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9146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900" dirty="0"/>
              <a:t>Skills@oxfordshirelep.com</a:t>
            </a:r>
          </a:p>
        </p:txBody>
      </p:sp>
    </p:spTree>
    <p:extLst>
      <p:ext uri="{BB962C8B-B14F-4D97-AF65-F5344CB8AC3E}">
        <p14:creationId xmlns:p14="http://schemas.microsoft.com/office/powerpoint/2010/main" val="31190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Content Placeholder 6" descr="A person and person holding awards&#10;&#10;Description automatically generated with medium confidence">
            <a:extLst>
              <a:ext uri="{FF2B5EF4-FFF2-40B4-BE49-F238E27FC236}">
                <a16:creationId xmlns:a16="http://schemas.microsoft.com/office/drawing/2014/main" id="{8A94676A-34C9-406C-A1C2-0D83156F7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836"/>
          <a:stretch/>
        </p:blipFill>
        <p:spPr>
          <a:xfrm>
            <a:off x="381020" y="10"/>
            <a:ext cx="72522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24765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C4CCC-9588-4329-8A8B-511AEC38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707" y="365125"/>
            <a:ext cx="3184575" cy="18999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009999"/>
                </a:solidFill>
              </a:rPr>
              <a:t>The Oxfordshire Apprenticeship Awards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75C69-23C7-419C-BFEA-B125B2F98213}"/>
              </a:ext>
            </a:extLst>
          </p:cNvPr>
          <p:cNvSpPr txBox="1"/>
          <p:nvPr/>
        </p:nvSpPr>
        <p:spPr>
          <a:xfrm>
            <a:off x="6029707" y="2434201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A4A6A"/>
                </a:solidFill>
                <a:latin typeface="Calibri"/>
              </a:rPr>
              <a:t>Established in 2015</a:t>
            </a:r>
          </a:p>
          <a:p>
            <a:pPr marL="28575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A4A6A"/>
                </a:solidFill>
                <a:latin typeface="Calibri"/>
              </a:rPr>
              <a:t>Sponsored, judged and awarded by business </a:t>
            </a:r>
          </a:p>
          <a:p>
            <a:pPr marL="28575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A4A6A"/>
                </a:solidFill>
                <a:latin typeface="Calibri"/>
              </a:rPr>
              <a:t>Managed by OxLEP Skills</a:t>
            </a:r>
          </a:p>
          <a:p>
            <a:pPr marL="28575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A4A6A"/>
                </a:solidFill>
                <a:latin typeface="Calibri"/>
              </a:rPr>
              <a:t>Promotes and celebrates Apprenticeships as an alternative career route to H.E.</a:t>
            </a:r>
          </a:p>
          <a:p>
            <a:pPr marL="28575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A4A6A"/>
                </a:solidFill>
                <a:latin typeface="Calibri"/>
              </a:rPr>
              <a:t>Open to Apprentices of all levels and abilities and all size of business</a:t>
            </a:r>
          </a:p>
          <a:p>
            <a:pPr marL="28575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9999"/>
                </a:solidFill>
                <a:latin typeface="Arial"/>
                <a:cs typeface="Arial"/>
              </a:rPr>
              <a:t>#OAAwards2022</a:t>
            </a:r>
          </a:p>
          <a:p>
            <a:pPr marL="28575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rgbClr val="009999"/>
                </a:solidFill>
                <a:latin typeface="Arial"/>
                <a:cs typeface="Arial"/>
              </a:rPr>
              <a:t>https://www.oxfordshirelep.com/oaawards2022</a:t>
            </a:r>
          </a:p>
          <a:p>
            <a:pPr marL="28575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3A4A6A"/>
              </a:solidFill>
              <a:latin typeface="Calibri"/>
            </a:endParaRPr>
          </a:p>
          <a:p>
            <a:pPr marL="28575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  <a:latin typeface="Calibri"/>
            </a:endParaRP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7E34C-491F-4CAA-8B2B-C9402733E4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09950" y="6356351"/>
            <a:ext cx="3086100" cy="365125"/>
          </a:xfr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0">
                <a:solidFill>
                  <a:srgbClr val="FFFFFF"/>
                </a:solidFill>
                <a:latin typeface="Calibri" panose="020F0502020204030204"/>
              </a:rPr>
              <a:t>oxfordshirelep.com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1B5E-71F7-46A9-BA30-387AC3A42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38950" y="6356351"/>
            <a:ext cx="2057400" cy="36512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F6C9504F-00AE-B347-B803-4CA7E8E012D3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777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106E-1A8E-4F01-A964-1B84E844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60" y="337180"/>
            <a:ext cx="7927760" cy="107959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Oxfordshire Apprentice Ambassador Programme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7AE6-A1F0-45AB-8464-8B1537AE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61" y="2004051"/>
            <a:ext cx="3701990" cy="3442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3A4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15 Ambassadors from a variety of industries undertake their role, on a voluntary basis to promote vocational pathways as an alternative to Higher Education.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3A4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support and influence a wide range of key stakeholders including schools, colleges on their:</a:t>
            </a:r>
          </a:p>
          <a:p>
            <a:r>
              <a:rPr lang="en-GB" sz="1600" dirty="0">
                <a:solidFill>
                  <a:srgbClr val="3A4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career pathway</a:t>
            </a:r>
          </a:p>
          <a:p>
            <a:r>
              <a:rPr lang="en-GB" sz="1600" dirty="0">
                <a:solidFill>
                  <a:srgbClr val="3A4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</a:p>
          <a:p>
            <a:r>
              <a:rPr lang="en-GB" sz="1600" dirty="0">
                <a:solidFill>
                  <a:srgbClr val="3A4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sector</a:t>
            </a:r>
          </a:p>
          <a:p>
            <a:endParaRPr lang="en-GB" sz="1600" dirty="0">
              <a:solidFill>
                <a:srgbClr val="3A4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62" dirty="0"/>
          </a:p>
          <a:p>
            <a:pPr marL="457200" lvl="1" indent="0">
              <a:buNone/>
            </a:pPr>
            <a:endParaRPr lang="en-GB" sz="1262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8E52A-5281-4ADF-AC29-33D29BAC1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38950" y="6131170"/>
            <a:ext cx="2057400" cy="337038"/>
          </a:xfrm>
        </p:spPr>
        <p:txBody>
          <a:bodyPr>
            <a:norm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554"/>
              </a:spcAft>
              <a:defRPr/>
            </a:pPr>
            <a:fld id="{F6C9504F-00AE-B347-B803-4CA7E8E012D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554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BFA0639-6DDC-4687-B849-82CDB0BC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360" y="5960696"/>
            <a:ext cx="1399990" cy="63393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50EBE43-2495-44A1-B1A1-1263CE4A2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6356352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2288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717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9146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900" dirty="0"/>
              <a:t>Skills@oxfordshirelep.com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7D605-4C69-40FE-9EE0-C4C754329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87" y="1914525"/>
            <a:ext cx="4572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4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8646-B0E8-4627-AE18-E1735C47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70" y="559777"/>
            <a:ext cx="6724223" cy="1511478"/>
          </a:xfrm>
        </p:spPr>
        <p:txBody>
          <a:bodyPr>
            <a:normAutofit/>
          </a:bodyPr>
          <a:lstStyle/>
          <a:p>
            <a:r>
              <a:rPr lang="en-GB" sz="2585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Careers and Enterprise Company (CEC) and OxLEP’s co-investment</a:t>
            </a:r>
            <a:r>
              <a:rPr lang="en-GB" sz="258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i="1" dirty="0">
                <a:solidFill>
                  <a:srgbClr val="3A4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‘Helping every young person in Oxfordshire find their next best step’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D0B240B-C65D-4CD7-9E1A-73D6019F27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9470" y="2147987"/>
          <a:ext cx="8555615" cy="381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C8A9DB5-6F60-4E99-87CF-2D6F73DD1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8816" y="822343"/>
            <a:ext cx="1697716" cy="681005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D5225AA-BF4B-4D5D-BB15-A94F26D2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49" y="6323473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4572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2288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717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914650" indent="-171450" algn="l" defTabSz="4572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201F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900"/>
              <a:t>Skills@oxfordshirelep.com</a:t>
            </a:r>
            <a:endParaRPr lang="en-US" altLang="en-US" sz="900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BF23DEC-C144-4D5A-8EC5-AF7EFE7E9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6185" y="6022930"/>
            <a:ext cx="1399990" cy="6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8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D7CA497-1AD3-47B3-8510-02A1470D781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70633" y="400559"/>
            <a:ext cx="8174097" cy="10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b="1" dirty="0">
                <a:solidFill>
                  <a:srgbClr val="009999"/>
                </a:solidFill>
                <a:latin typeface="Arial"/>
                <a:cs typeface="Arial"/>
              </a:rPr>
              <a:t>CEC and OxLEP’s ambitions:</a:t>
            </a:r>
          </a:p>
        </p:txBody>
      </p:sp>
      <p:sp>
        <p:nvSpPr>
          <p:cNvPr id="11267" name="Footer Placeholder 3">
            <a:extLst>
              <a:ext uri="{FF2B5EF4-FFF2-40B4-BE49-F238E27FC236}">
                <a16:creationId xmlns:a16="http://schemas.microsoft.com/office/drawing/2014/main" id="{890418D1-5AAC-2242-89F6-8A914E7298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900" dirty="0"/>
              <a:t>Skills@oxfordshirelep.com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EDD8050-A95B-438F-BC20-8016A9FA1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85" y="6022930"/>
            <a:ext cx="1399990" cy="633938"/>
          </a:xfrm>
          <a:prstGeom prst="rect">
            <a:avLst/>
          </a:prstGeom>
        </p:spPr>
      </p:pic>
      <p:pic>
        <p:nvPicPr>
          <p:cNvPr id="7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4479AC0-42DC-4385-9887-D451426BA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815" y="6117971"/>
            <a:ext cx="1350373" cy="53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C84015-5BBA-45D4-9B3E-128612BC3F4A}"/>
              </a:ext>
            </a:extLst>
          </p:cNvPr>
          <p:cNvSpPr txBox="1"/>
          <p:nvPr/>
        </p:nvSpPr>
        <p:spPr>
          <a:xfrm>
            <a:off x="707727" y="928703"/>
            <a:ext cx="8497241" cy="486949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3A4A6A"/>
                </a:solidFill>
                <a:latin typeface="Arial"/>
                <a:cs typeface="Arial"/>
              </a:rPr>
              <a:t>Support schools to deliver the Gatsby Benchmarks – the gold standard of careers delivery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3A4A6A"/>
                </a:solidFill>
                <a:latin typeface="Arial"/>
                <a:cs typeface="Arial"/>
              </a:rPr>
              <a:t>Promote Apprenticeships and vocational routes 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3A4A6A"/>
                </a:solidFill>
                <a:latin typeface="Arial"/>
                <a:cs typeface="Arial"/>
              </a:rPr>
              <a:t>Help young people understand the Oxfordshire Labour Market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3A4A6A"/>
                </a:solidFill>
                <a:latin typeface="Arial"/>
                <a:cs typeface="Arial"/>
              </a:rPr>
              <a:t>Investing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86361-67BC-48C1-BA80-0EA97EB20F6F}"/>
              </a:ext>
            </a:extLst>
          </p:cNvPr>
          <p:cNvSpPr txBox="1"/>
          <p:nvPr/>
        </p:nvSpPr>
        <p:spPr>
          <a:xfrm>
            <a:off x="701034" y="2519044"/>
            <a:ext cx="4686973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9999"/>
                </a:solidFill>
                <a:latin typeface="Arial"/>
                <a:cs typeface="Arial"/>
              </a:rPr>
              <a:t>How can you get involved?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solidFill>
                <a:srgbClr val="009999"/>
              </a:solidFill>
              <a:latin typeface="Arial"/>
              <a:cs typeface="Arial"/>
            </a:endParaRPr>
          </a:p>
          <a:p>
            <a:pPr marL="342900" indent="-342900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>
                <a:solidFill>
                  <a:srgbClr val="3A4A6A"/>
                </a:solidFill>
                <a:latin typeface="Arial"/>
                <a:cs typeface="Arial"/>
              </a:rPr>
              <a:t>Volunteer: Become an Enterprise Advisor or support a local school careers intervention through the 'Give an Hour’ campaign</a:t>
            </a:r>
            <a:endParaRPr lang="en-US" dirty="0">
              <a:solidFill>
                <a:srgbClr val="3A4A6A"/>
              </a:solidFill>
              <a:latin typeface="Arial"/>
              <a:ea typeface="+mn-lt"/>
              <a:cs typeface="Calibri" panose="020F0502020204030204"/>
            </a:endParaRPr>
          </a:p>
          <a:p>
            <a:pPr marL="342900" indent="-342900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>
                <a:solidFill>
                  <a:srgbClr val="3A4A6A"/>
                </a:solidFill>
                <a:latin typeface="Arial"/>
                <a:cs typeface="Arial"/>
              </a:rPr>
              <a:t>Encourage businesses to become a part of the Find Your Future Virtual Careers Platform </a:t>
            </a:r>
          </a:p>
          <a:p>
            <a:pPr marL="342900" indent="-342900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 err="1">
                <a:solidFill>
                  <a:srgbClr val="3A4A6A"/>
                </a:solidFill>
                <a:latin typeface="Arial"/>
                <a:cs typeface="Arial"/>
              </a:rPr>
              <a:t>OxLEP’s</a:t>
            </a:r>
            <a:r>
              <a:rPr lang="en-US" dirty="0">
                <a:solidFill>
                  <a:srgbClr val="3A4A6A"/>
                </a:solidFill>
                <a:latin typeface="Arial"/>
                <a:cs typeface="Arial"/>
              </a:rPr>
              <a:t> CEC staff team can support with volunteering in your local secondary school/college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14CF5336-0B3C-4020-850B-5DA20006B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32" y="3165023"/>
            <a:ext cx="3634843" cy="21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D7CA497-1AD3-47B3-8510-02A1470D781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70633" y="400559"/>
            <a:ext cx="8174097" cy="10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b="1" dirty="0">
                <a:solidFill>
                  <a:srgbClr val="009999"/>
                </a:solidFill>
                <a:latin typeface="Arial"/>
                <a:cs typeface="Arial"/>
              </a:rPr>
              <a:t>Investing in our skills infrastructure</a:t>
            </a:r>
          </a:p>
        </p:txBody>
      </p:sp>
      <p:sp>
        <p:nvSpPr>
          <p:cNvPr id="11267" name="Footer Placeholder 3">
            <a:extLst>
              <a:ext uri="{FF2B5EF4-FFF2-40B4-BE49-F238E27FC236}">
                <a16:creationId xmlns:a16="http://schemas.microsoft.com/office/drawing/2014/main" id="{890418D1-5AAC-2242-89F6-8A914E7298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900" dirty="0"/>
              <a:t>Skills@oxfordshirelep.com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EDD8050-A95B-438F-BC20-8016A9FA1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85" y="6022930"/>
            <a:ext cx="1399990" cy="633938"/>
          </a:xfrm>
          <a:prstGeom prst="rect">
            <a:avLst/>
          </a:prstGeom>
        </p:spPr>
      </p:pic>
      <p:pic>
        <p:nvPicPr>
          <p:cNvPr id="7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4479AC0-42DC-4385-9887-D451426BA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815" y="6117971"/>
            <a:ext cx="1350373" cy="539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C84015-5BBA-45D4-9B3E-128612BC3F4A}"/>
              </a:ext>
            </a:extLst>
          </p:cNvPr>
          <p:cNvSpPr txBox="1"/>
          <p:nvPr/>
        </p:nvSpPr>
        <p:spPr>
          <a:xfrm>
            <a:off x="707727" y="928703"/>
            <a:ext cx="8497241" cy="486949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Picture 2" descr="C:\Users\richard.byard\AppData\Local\Microsoft\Windows\Temporary Internet Files\Content.Outlook\6HB12EHE\STEM Centre 2.jpg">
            <a:extLst>
              <a:ext uri="{FF2B5EF4-FFF2-40B4-BE49-F238E27FC236}">
                <a16:creationId xmlns:a16="http://schemas.microsoft.com/office/drawing/2014/main" id="{3810E96E-1AF7-487C-AFC3-8C9B3EC5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4" y="1576252"/>
            <a:ext cx="4873748" cy="42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AA3D57-9887-479E-854C-F3527D17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544" y="1460214"/>
            <a:ext cx="3322862" cy="441705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dirty="0">
                <a:ea typeface="Calibri"/>
                <a:cs typeface="Times New Roman"/>
              </a:rPr>
              <a:t>c£24m invested in:</a:t>
            </a:r>
          </a:p>
          <a:p>
            <a:r>
              <a:rPr lang="en-GB" sz="2400" dirty="0">
                <a:ea typeface="Calibri"/>
                <a:cs typeface="Times New Roman"/>
              </a:rPr>
              <a:t>STEM centre</a:t>
            </a:r>
          </a:p>
          <a:p>
            <a:r>
              <a:rPr lang="en-GB" sz="2400" dirty="0">
                <a:ea typeface="Calibri"/>
                <a:cs typeface="Times New Roman"/>
              </a:rPr>
              <a:t>Care suite</a:t>
            </a:r>
          </a:p>
          <a:p>
            <a:r>
              <a:rPr lang="en-GB" sz="2400" dirty="0">
                <a:ea typeface="Calibri"/>
                <a:cs typeface="Times New Roman"/>
              </a:rPr>
              <a:t>Digital Skills Suite</a:t>
            </a:r>
          </a:p>
          <a:p>
            <a:r>
              <a:rPr lang="en-GB" sz="2400" dirty="0" err="1">
                <a:ea typeface="Calibri"/>
                <a:cs typeface="Times New Roman"/>
              </a:rPr>
              <a:t>Agri</a:t>
            </a:r>
            <a:r>
              <a:rPr lang="en-GB" sz="2400" dirty="0">
                <a:ea typeface="Calibri"/>
                <a:cs typeface="Times New Roman"/>
              </a:rPr>
              <a:t>-tech/food security</a:t>
            </a:r>
          </a:p>
          <a:p>
            <a:r>
              <a:rPr lang="en-GB" sz="2400" dirty="0">
                <a:ea typeface="Calibri"/>
                <a:cs typeface="Times New Roman"/>
              </a:rPr>
              <a:t>Advanced Skills Centre</a:t>
            </a:r>
          </a:p>
          <a:p>
            <a:r>
              <a:rPr lang="en-GB" sz="2400" dirty="0">
                <a:ea typeface="Calibri"/>
                <a:cs typeface="Times New Roman"/>
              </a:rPr>
              <a:t>Green Construction Skills Centre</a:t>
            </a:r>
          </a:p>
          <a:p>
            <a:r>
              <a:rPr lang="en-GB" sz="2400" dirty="0">
                <a:ea typeface="Calibri"/>
                <a:cs typeface="Times New Roman"/>
              </a:rPr>
              <a:t>Hospitality Centre</a:t>
            </a:r>
          </a:p>
          <a:p>
            <a:pPr marL="0" indent="0">
              <a:buNone/>
            </a:pPr>
            <a:endParaRPr lang="en-GB" sz="2400" dirty="0">
              <a:ea typeface="Calibri"/>
              <a:cs typeface="Times New Roman"/>
            </a:endParaRPr>
          </a:p>
          <a:p>
            <a:endParaRPr lang="en-GB" sz="2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6619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5DE30CC5-E09B-4E4E-9CDD-EAC4E05F52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2438" y="1287462"/>
            <a:ext cx="8212137" cy="3390317"/>
          </a:xfrm>
        </p:spPr>
        <p:txBody>
          <a:bodyPr/>
          <a:lstStyle/>
          <a:p>
            <a:r>
              <a:rPr lang="en-US" altLang="en-US" sz="5400" dirty="0"/>
              <a:t>Questions &amp; Discussion</a:t>
            </a:r>
            <a:br>
              <a:rPr lang="en-US" altLang="en-US" sz="5400" dirty="0"/>
            </a:br>
            <a:br>
              <a:rPr lang="en-US" altLang="en-US" sz="5400" dirty="0"/>
            </a:br>
            <a:endParaRPr lang="en-US" altLang="en-US" sz="6000" b="0" dirty="0"/>
          </a:p>
        </p:txBody>
      </p:sp>
      <p:sp>
        <p:nvSpPr>
          <p:cNvPr id="10244" name="Footer Placeholder 4">
            <a:extLst>
              <a:ext uri="{FF2B5EF4-FFF2-40B4-BE49-F238E27FC236}">
                <a16:creationId xmlns:a16="http://schemas.microsoft.com/office/drawing/2014/main" id="{27F4FE13-A116-C44D-AE61-2B4643198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oxfordshirelep.com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19A27-6244-44FE-BF48-964053290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8" y="5755348"/>
            <a:ext cx="4253968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5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D6647E26-6878-CD47-92FF-9CC629AD7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194550" cy="663575"/>
          </a:xfrm>
        </p:spPr>
        <p:txBody>
          <a:bodyPr/>
          <a:lstStyle/>
          <a:p>
            <a:r>
              <a:rPr lang="en-US" altLang="en-US"/>
              <a:t>Introducing OxLEP</a:t>
            </a:r>
            <a:endParaRPr lang="en-US" altLang="en-US" dirty="0"/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3C45D705-E586-6E4B-809D-68C80826B8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2438" y="934948"/>
            <a:ext cx="9001125" cy="5259477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b="1" dirty="0"/>
              <a:t>As the Oxfordshire Local Enterprise Partnership, it is our role to champion the county’s economic potential, acting as a catalyst and convener to drive a dynamic, sustainable and growing economy.</a:t>
            </a:r>
          </a:p>
          <a:p>
            <a:pPr marL="0" indent="0" algn="ctr">
              <a:buNone/>
            </a:pPr>
            <a:r>
              <a:rPr lang="en-GB" altLang="en-US" b="1" dirty="0"/>
              <a:t>-</a:t>
            </a:r>
          </a:p>
          <a:p>
            <a:pPr marL="0" indent="0" algn="ctr">
              <a:buNone/>
            </a:pPr>
            <a:r>
              <a:rPr lang="en-GB" altLang="en-US" dirty="0"/>
              <a:t>Since our launch in 2011, we have made considerable progress in strengthening Oxfordshire’s economy by establishing robust and effective relationships between businesses, academia and the public sector.</a:t>
            </a:r>
          </a:p>
          <a:p>
            <a:pPr marL="0" indent="0" algn="ctr">
              <a:buNone/>
            </a:pPr>
            <a:r>
              <a:rPr lang="en-GB" altLang="en-US" b="1" dirty="0"/>
              <a:t>-</a:t>
            </a:r>
          </a:p>
          <a:p>
            <a:pPr marL="0" indent="0" algn="ctr">
              <a:buNone/>
            </a:pPr>
            <a:r>
              <a:rPr lang="en-GB" altLang="en-US" dirty="0"/>
              <a:t>Our remit includes; securing investment for major programmes in Oxfordshire, providing direct business support, creating meaningful discussions between business and education, attracting international investment into the county and showcasing the various world-class economic strengths in the county.</a:t>
            </a:r>
            <a:endParaRPr lang="en-US" altLang="en-US" dirty="0"/>
          </a:p>
        </p:txBody>
      </p:sp>
      <p:sp>
        <p:nvSpPr>
          <p:cNvPr id="11267" name="Footer Placeholder 3">
            <a:extLst>
              <a:ext uri="{FF2B5EF4-FFF2-40B4-BE49-F238E27FC236}">
                <a16:creationId xmlns:a16="http://schemas.microsoft.com/office/drawing/2014/main" id="{890418D1-5AAC-2242-89F6-8A914E7298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01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oxfordshirelep.com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D6647E26-6878-CD47-92FF-9CC629AD7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823" y="3752849"/>
            <a:ext cx="2673845" cy="2452687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Key statistics you perhaps didn’t know: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0F72C1-C66F-46DC-9EA2-F05267BCB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14"/>
          <a:stretch/>
        </p:blipFill>
        <p:spPr>
          <a:xfrm>
            <a:off x="20" y="10"/>
            <a:ext cx="9905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3C45D705-E586-6E4B-809D-68C80826B8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31985" y="3752850"/>
            <a:ext cx="6081898" cy="2452687"/>
          </a:xfrm>
        </p:spPr>
        <p:txBody>
          <a:bodyPr anchor="ctr">
            <a:normAutofit/>
          </a:bodyPr>
          <a:lstStyle/>
          <a:p>
            <a:r>
              <a:rPr lang="en-US" altLang="en-US" sz="2000" b="1" dirty="0"/>
              <a:t>£1bn </a:t>
            </a:r>
            <a:r>
              <a:rPr lang="en-US" altLang="en-US" sz="2000" dirty="0"/>
              <a:t>– the amount of funding we have secured for Oxfordshire, leveraging opportunities for the county’s businesses and communities.</a:t>
            </a:r>
          </a:p>
          <a:p>
            <a:r>
              <a:rPr lang="en-US" altLang="en-US" sz="2000" b="1" dirty="0"/>
              <a:t>£3.1bn </a:t>
            </a:r>
            <a:r>
              <a:rPr lang="en-US" altLang="en-US" sz="2000" dirty="0"/>
              <a:t>– the value of the growth </a:t>
            </a:r>
            <a:r>
              <a:rPr lang="en-US" altLang="en-US" sz="2000" dirty="0" err="1"/>
              <a:t>programme</a:t>
            </a:r>
            <a:r>
              <a:rPr lang="en-US" altLang="en-US" sz="2000" dirty="0"/>
              <a:t> for Oxfordshire currently overseen by OxLEP.</a:t>
            </a:r>
          </a:p>
          <a:p>
            <a:r>
              <a:rPr lang="en-US" altLang="en-US" sz="2000" b="1" dirty="0"/>
              <a:t>65,000 </a:t>
            </a:r>
            <a:r>
              <a:rPr lang="en-US" altLang="en-US" sz="2000" dirty="0"/>
              <a:t>– the number of new jobs created in Oxfordshire from our launch in 2011 to 2019.  </a:t>
            </a:r>
          </a:p>
        </p:txBody>
      </p:sp>
      <p:sp>
        <p:nvSpPr>
          <p:cNvPr id="11267" name="Footer Placeholder 3">
            <a:extLst>
              <a:ext uri="{FF2B5EF4-FFF2-40B4-BE49-F238E27FC236}">
                <a16:creationId xmlns:a16="http://schemas.microsoft.com/office/drawing/2014/main" id="{890418D1-5AAC-2242-89F6-8A914E7298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81362" y="6356350"/>
            <a:ext cx="33432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oxfordshirelep.com</a:t>
            </a:r>
          </a:p>
        </p:txBody>
      </p:sp>
    </p:spTree>
    <p:extLst>
      <p:ext uri="{BB962C8B-B14F-4D97-AF65-F5344CB8AC3E}">
        <p14:creationId xmlns:p14="http://schemas.microsoft.com/office/powerpoint/2010/main" val="374148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D6647E26-6878-CD47-92FF-9CC629AD7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823" y="3752849"/>
            <a:ext cx="2673845" cy="2452687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And since the pandemic, we have: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0F72C1-C66F-46DC-9EA2-F05267BCB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14"/>
          <a:stretch/>
        </p:blipFill>
        <p:spPr>
          <a:xfrm>
            <a:off x="20" y="10"/>
            <a:ext cx="9905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3C45D705-E586-6E4B-809D-68C80826B8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31985" y="3752850"/>
            <a:ext cx="6081898" cy="2452687"/>
          </a:xfrm>
        </p:spPr>
        <p:txBody>
          <a:bodyPr anchor="ctr">
            <a:normAutofit/>
          </a:bodyPr>
          <a:lstStyle/>
          <a:p>
            <a:r>
              <a:rPr lang="en-GB" altLang="en-US" sz="1800" dirty="0"/>
              <a:t>Engaged and supported around </a:t>
            </a:r>
            <a:r>
              <a:rPr lang="en-GB" altLang="en-US" sz="1800" b="1" dirty="0"/>
              <a:t>2,600</a:t>
            </a:r>
            <a:r>
              <a:rPr lang="en-GB" altLang="en-US" sz="1800" dirty="0"/>
              <a:t> Oxfordshire businesses (and counting).</a:t>
            </a:r>
          </a:p>
          <a:p>
            <a:r>
              <a:rPr lang="en-GB" altLang="en-US" sz="1800" dirty="0"/>
              <a:t>Provided over </a:t>
            </a:r>
            <a:r>
              <a:rPr lang="en-GB" altLang="en-US" sz="1800" b="1" dirty="0"/>
              <a:t>12,000 hours of support </a:t>
            </a:r>
            <a:r>
              <a:rPr lang="en-GB" altLang="en-US" sz="1800" dirty="0"/>
              <a:t>to businesses across multiple sectors and of all sizes.</a:t>
            </a:r>
          </a:p>
          <a:p>
            <a:r>
              <a:rPr lang="en-GB" altLang="en-US" sz="1800" dirty="0"/>
              <a:t>Launched and committed </a:t>
            </a:r>
            <a:r>
              <a:rPr lang="en-GB" altLang="en-US" sz="1800" b="1" dirty="0"/>
              <a:t>£2m-plus </a:t>
            </a:r>
            <a:r>
              <a:rPr lang="en-GB" altLang="en-US" sz="1800" dirty="0"/>
              <a:t>of critical funding via our Business Investment Fund.</a:t>
            </a:r>
          </a:p>
          <a:p>
            <a:r>
              <a:rPr lang="en-GB" altLang="en-US" sz="1800" dirty="0"/>
              <a:t>Administered in excess of </a:t>
            </a:r>
            <a:r>
              <a:rPr lang="en-GB" altLang="en-US" sz="1800" b="1" dirty="0"/>
              <a:t>£5million-worth </a:t>
            </a:r>
            <a:r>
              <a:rPr lang="en-GB" altLang="en-US" sz="1800" dirty="0"/>
              <a:t>of direct funding into businesses.</a:t>
            </a:r>
            <a:endParaRPr lang="en-US" altLang="en-US" sz="1800" dirty="0"/>
          </a:p>
        </p:txBody>
      </p:sp>
      <p:sp>
        <p:nvSpPr>
          <p:cNvPr id="11267" name="Footer Placeholder 3">
            <a:extLst>
              <a:ext uri="{FF2B5EF4-FFF2-40B4-BE49-F238E27FC236}">
                <a16:creationId xmlns:a16="http://schemas.microsoft.com/office/drawing/2014/main" id="{890418D1-5AAC-2242-89F6-8A914E7298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81362" y="6356350"/>
            <a:ext cx="33432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oxfordshirelep.com</a:t>
            </a:r>
          </a:p>
        </p:txBody>
      </p:sp>
    </p:spTree>
    <p:extLst>
      <p:ext uri="{BB962C8B-B14F-4D97-AF65-F5344CB8AC3E}">
        <p14:creationId xmlns:p14="http://schemas.microsoft.com/office/powerpoint/2010/main" val="388261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5DE30CC5-E09B-4E4E-9CDD-EAC4E05F52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2438" y="1287462"/>
            <a:ext cx="8212137" cy="3390317"/>
          </a:xfrm>
        </p:spPr>
        <p:txBody>
          <a:bodyPr/>
          <a:lstStyle/>
          <a:p>
            <a:r>
              <a:rPr lang="en-US" altLang="en-US" sz="5400" dirty="0"/>
              <a:t>OxLEP Business Offer</a:t>
            </a:r>
            <a:br>
              <a:rPr lang="en-US" altLang="en-US" sz="5400" dirty="0"/>
            </a:br>
            <a:r>
              <a:rPr lang="en-US" altLang="en-US" sz="2400" dirty="0"/>
              <a:t>Helen Brind, Growth Hub Manager</a:t>
            </a:r>
            <a:br>
              <a:rPr lang="en-US" altLang="en-US" sz="5400" dirty="0"/>
            </a:br>
            <a:endParaRPr lang="en-US" altLang="en-US" sz="6000" b="0" dirty="0"/>
          </a:p>
        </p:txBody>
      </p:sp>
      <p:sp>
        <p:nvSpPr>
          <p:cNvPr id="10244" name="Footer Placeholder 4">
            <a:extLst>
              <a:ext uri="{FF2B5EF4-FFF2-40B4-BE49-F238E27FC236}">
                <a16:creationId xmlns:a16="http://schemas.microsoft.com/office/drawing/2014/main" id="{27F4FE13-A116-C44D-AE61-2B4643198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7C2C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201F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oxfordshirelep.com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E86CD-E954-4B66-8F40-BE805DCD2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8" y="5755348"/>
            <a:ext cx="4253968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6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0E1ABD8-B2AD-44D6-9C8C-EE39178C1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340993"/>
              </p:ext>
            </p:extLst>
          </p:nvPr>
        </p:nvGraphicFramePr>
        <p:xfrm>
          <a:off x="0" y="0"/>
          <a:ext cx="9906000" cy="700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Acrobat Document" r:id="rId3" imgW="6415686" imgH="4533492" progId="AcroExch.Document.DC">
                  <p:embed/>
                </p:oleObj>
              </mc:Choice>
              <mc:Fallback>
                <p:oleObj name="Acrobat Document" r:id="rId3" imgW="6415686" imgH="4533492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0E1ABD8-B2AD-44D6-9C8C-EE39178C1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906000" cy="7001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45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3B3528-1B7A-4A1D-BD48-946882736248}"/>
              </a:ext>
            </a:extLst>
          </p:cNvPr>
          <p:cNvGrpSpPr/>
          <p:nvPr/>
        </p:nvGrpSpPr>
        <p:grpSpPr>
          <a:xfrm>
            <a:off x="1370419" y="682351"/>
            <a:ext cx="7297331" cy="818933"/>
            <a:chOff x="210201" y="-54005"/>
            <a:chExt cx="8981330" cy="1007918"/>
          </a:xfrm>
        </p:grpSpPr>
        <p:pic>
          <p:nvPicPr>
            <p:cNvPr id="7" name="Picture 3" descr="C:\Users\jcovey\AppData\Local\Temp\wz523c\ERDF logos\LogoERDF_Col_Landscape.png">
              <a:extLst>
                <a:ext uri="{FF2B5EF4-FFF2-40B4-BE49-F238E27FC236}">
                  <a16:creationId xmlns:a16="http://schemas.microsoft.com/office/drawing/2014/main" id="{FE09E2BC-A873-47CC-8BBC-E2D91F18E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01" y="199267"/>
              <a:ext cx="2194322" cy="54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92ECF0-B293-4BCE-879A-3DE373A91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232" y="-54005"/>
              <a:ext cx="1781299" cy="1007918"/>
            </a:xfrm>
            <a:prstGeom prst="rect">
              <a:avLst/>
            </a:prstGeom>
          </p:spPr>
        </p:pic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2D24C6-C896-4CF6-92BC-4FCDBF26567A}"/>
              </a:ext>
            </a:extLst>
          </p:cNvPr>
          <p:cNvGraphicFramePr>
            <a:graphicFrameLocks noGrp="1"/>
          </p:cNvGraphicFramePr>
          <p:nvPr/>
        </p:nvGraphicFramePr>
        <p:xfrm>
          <a:off x="1269571" y="1740505"/>
          <a:ext cx="7228466" cy="451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925">
                  <a:extLst>
                    <a:ext uri="{9D8B030D-6E8A-4147-A177-3AD203B41FA5}">
                      <a16:colId xmlns:a16="http://schemas.microsoft.com/office/drawing/2014/main" val="3228074573"/>
                    </a:ext>
                  </a:extLst>
                </a:gridCol>
                <a:gridCol w="2538621">
                  <a:extLst>
                    <a:ext uri="{9D8B030D-6E8A-4147-A177-3AD203B41FA5}">
                      <a16:colId xmlns:a16="http://schemas.microsoft.com/office/drawing/2014/main" val="3849380162"/>
                    </a:ext>
                  </a:extLst>
                </a:gridCol>
                <a:gridCol w="2530920">
                  <a:extLst>
                    <a:ext uri="{9D8B030D-6E8A-4147-A177-3AD203B41FA5}">
                      <a16:colId xmlns:a16="http://schemas.microsoft.com/office/drawing/2014/main" val="2982021369"/>
                    </a:ext>
                  </a:extLst>
                </a:gridCol>
              </a:tblGrid>
              <a:tr h="254598">
                <a:tc>
                  <a:txBody>
                    <a:bodyPr/>
                    <a:lstStyle/>
                    <a:p>
                      <a:r>
                        <a:rPr lang="en-GB" sz="1000" dirty="0"/>
                        <a:t>Support available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Support covers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Relevant to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875442788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Bespoke business support plan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Accessed through online Triage tool – sign posts to all available support appropriate to business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stages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08872055"/>
                  </a:ext>
                </a:extLst>
              </a:tr>
              <a:tr h="965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Business Accelerator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weeks (5 modules)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Series of webinars and drop in surgery covering – for example creating and testing your own business plan, set up business/start up guide, launching new product or service, business planning for growth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 start, early-stage business or pivoting business plans.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101130182"/>
                  </a:ext>
                </a:extLst>
              </a:tr>
              <a:tr h="170878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Mentoring coaching and one to one support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over 20 experienced advisors to choose from, access to mentoring, coaching or business advice, to explore overcoming business challenges and developing your organisation in the following areas. For example: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Business Planning and Resilience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Customer Demand / Sales &amp; Marketing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Finance &amp; Cash-flow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Your organisation and processes</a:t>
                      </a:r>
                    </a:p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91136252"/>
                  </a:ext>
                </a:extLst>
              </a:tr>
              <a:tr h="96583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Foundations to Growth – 6 weeks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Businesses will benefit from access to a new support network, new tools for collaboration, improved leadership and management skills, an understanding of the foundations for growth and inspiration and motivation to grow – 6 weeks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businesses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68395279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4759670D-AA60-4BC0-AD24-8DB737EF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693" y="935804"/>
            <a:ext cx="6941939" cy="1077020"/>
          </a:xfrm>
        </p:spPr>
        <p:txBody>
          <a:bodyPr>
            <a:normAutofit/>
          </a:bodyPr>
          <a:lstStyle/>
          <a:p>
            <a:r>
              <a:rPr lang="en-GB" sz="2925" b="1" dirty="0">
                <a:solidFill>
                  <a:schemeClr val="accent1">
                    <a:lumMod val="50000"/>
                  </a:schemeClr>
                </a:solidFill>
              </a:rPr>
              <a:t>Support available through OxLEP Business</a:t>
            </a:r>
          </a:p>
        </p:txBody>
      </p:sp>
    </p:spTree>
    <p:extLst>
      <p:ext uri="{BB962C8B-B14F-4D97-AF65-F5344CB8AC3E}">
        <p14:creationId xmlns:p14="http://schemas.microsoft.com/office/powerpoint/2010/main" val="346394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2E2E-30CF-4BC1-8FB3-43432179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177" y="1334752"/>
            <a:ext cx="6407944" cy="818933"/>
          </a:xfrm>
        </p:spPr>
        <p:txBody>
          <a:bodyPr>
            <a:noAutofit/>
          </a:bodyPr>
          <a:lstStyle/>
          <a:p>
            <a:pPr algn="ctr"/>
            <a:r>
              <a:rPr lang="en-GB" sz="2925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Support available through OxLEP Business </a:t>
            </a:r>
            <a:endParaRPr lang="en-GB" sz="2925" b="1" dirty="0">
              <a:solidFill>
                <a:srgbClr val="2C285B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3B3528-1B7A-4A1D-BD48-946882736248}"/>
              </a:ext>
            </a:extLst>
          </p:cNvPr>
          <p:cNvGrpSpPr/>
          <p:nvPr/>
        </p:nvGrpSpPr>
        <p:grpSpPr>
          <a:xfrm>
            <a:off x="1370419" y="682351"/>
            <a:ext cx="7297331" cy="818933"/>
            <a:chOff x="210201" y="-54005"/>
            <a:chExt cx="8981330" cy="1007918"/>
          </a:xfrm>
        </p:grpSpPr>
        <p:pic>
          <p:nvPicPr>
            <p:cNvPr id="7" name="Picture 3" descr="C:\Users\jcovey\AppData\Local\Temp\wz523c\ERDF logos\LogoERDF_Col_Landscape.png">
              <a:extLst>
                <a:ext uri="{FF2B5EF4-FFF2-40B4-BE49-F238E27FC236}">
                  <a16:creationId xmlns:a16="http://schemas.microsoft.com/office/drawing/2014/main" id="{FE09E2BC-A873-47CC-8BBC-E2D91F18E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01" y="199267"/>
              <a:ext cx="2194322" cy="54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92ECF0-B293-4BCE-879A-3DE373A91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232" y="-54005"/>
              <a:ext cx="1781299" cy="1007918"/>
            </a:xfrm>
            <a:prstGeom prst="rect">
              <a:avLst/>
            </a:prstGeom>
          </p:spPr>
        </p:pic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36EA240-D269-431E-A205-82D51E9883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6375" y="1944368"/>
          <a:ext cx="6839738" cy="388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778">
                  <a:extLst>
                    <a:ext uri="{9D8B030D-6E8A-4147-A177-3AD203B41FA5}">
                      <a16:colId xmlns:a16="http://schemas.microsoft.com/office/drawing/2014/main" val="3750983764"/>
                    </a:ext>
                  </a:extLst>
                </a:gridCol>
                <a:gridCol w="2313980">
                  <a:extLst>
                    <a:ext uri="{9D8B030D-6E8A-4147-A177-3AD203B41FA5}">
                      <a16:colId xmlns:a16="http://schemas.microsoft.com/office/drawing/2014/main" val="24415063"/>
                    </a:ext>
                  </a:extLst>
                </a:gridCol>
                <a:gridCol w="2313980">
                  <a:extLst>
                    <a:ext uri="{9D8B030D-6E8A-4147-A177-3AD203B41FA5}">
                      <a16:colId xmlns:a16="http://schemas.microsoft.com/office/drawing/2014/main" val="1234847822"/>
                    </a:ext>
                  </a:extLst>
                </a:gridCol>
              </a:tblGrid>
              <a:tr h="317241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covers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to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828357508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NED for a Day – 8 – 10 hours of focussed support</a:t>
                      </a:r>
                    </a:p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Agreed priorities which help growth, support where we can help to create jobs, or significantly safeguard jobs.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Growth/scaling businesses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654185375"/>
                  </a:ext>
                </a:extLst>
              </a:tr>
              <a:tr h="81724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Webinars, power hours and surgeries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Variety of webinars for example: Four Principles of LI Success, Net Zero and Sustainability, How to Find Your Ideal Clients on LI, Seven Steps of Social Selling, Pitch for the Future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stages of businesses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366008396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 Create grants (Innovation) – revenue and capital</a:t>
                      </a:r>
                    </a:p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Matched grants up to £50k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looking to commercial an Innovative product/services.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56040924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Peer Networks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Variety including Women in Leadership/work/International Trader Network/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 stages/options depending on business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183633585"/>
                  </a:ext>
                </a:extLst>
              </a:tr>
              <a:tr h="81724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Up Bootcamp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Designed to give a solid foundation to developing a successful business that focuses on helping the local community, or creating a positive social or environmental impact</a:t>
                      </a:r>
                      <a:endParaRPr lang="en-GB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Up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97503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46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2E2E-30CF-4BC1-8FB3-43432179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177" y="1334752"/>
            <a:ext cx="6407944" cy="818933"/>
          </a:xfrm>
        </p:spPr>
        <p:txBody>
          <a:bodyPr>
            <a:noAutofit/>
          </a:bodyPr>
          <a:lstStyle/>
          <a:p>
            <a:pPr algn="ctr"/>
            <a:r>
              <a:rPr lang="en-GB" sz="2925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Support available through OxLEP Business </a:t>
            </a:r>
            <a:endParaRPr lang="en-GB" sz="2925" b="1" dirty="0">
              <a:solidFill>
                <a:srgbClr val="2C285B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92ECF0-B293-4BCE-879A-3DE373A91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11" y="490934"/>
            <a:ext cx="1447306" cy="818933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36EA240-D269-431E-A205-82D51E988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581808"/>
              </p:ext>
            </p:extLst>
          </p:nvPr>
        </p:nvGraphicFramePr>
        <p:xfrm>
          <a:off x="1238247" y="2034914"/>
          <a:ext cx="7792542" cy="349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161">
                  <a:extLst>
                    <a:ext uri="{9D8B030D-6E8A-4147-A177-3AD203B41FA5}">
                      <a16:colId xmlns:a16="http://schemas.microsoft.com/office/drawing/2014/main" val="3750983764"/>
                    </a:ext>
                  </a:extLst>
                </a:gridCol>
                <a:gridCol w="2671715">
                  <a:extLst>
                    <a:ext uri="{9D8B030D-6E8A-4147-A177-3AD203B41FA5}">
                      <a16:colId xmlns:a16="http://schemas.microsoft.com/office/drawing/2014/main" val="24415063"/>
                    </a:ext>
                  </a:extLst>
                </a:gridCol>
                <a:gridCol w="2681666">
                  <a:extLst>
                    <a:ext uri="{9D8B030D-6E8A-4147-A177-3AD203B41FA5}">
                      <a16:colId xmlns:a16="http://schemas.microsoft.com/office/drawing/2014/main" val="1234847822"/>
                    </a:ext>
                  </a:extLst>
                </a:gridCol>
              </a:tblGrid>
              <a:tr h="174855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covers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to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828357508"/>
                  </a:ext>
                </a:extLst>
              </a:tr>
              <a:tr h="2290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Visitor Economy Recovery Support</a:t>
                      </a:r>
                    </a:p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Marketing Oxfordshire as a COVID secure location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Improving competitiveness and resilience – ongoing support for businesses to be COVID safe 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Technology adoption fund – i.e. grants to increase online presence and trading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Oxford Pass and grow conference market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Additional to existing Meanwhile in Oxfordshire programme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/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Contact Growth Hub for more details – </a:t>
                      </a:r>
                      <a:r>
                        <a:rPr lang="en-GB" sz="10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business@oxfordshirelep.com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SME Businesses/Organisations within the sector –Creative, Cultural, Heritage and Tourism related (Including Food and Drink) Business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654185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366008396"/>
                  </a:ext>
                </a:extLst>
              </a:tr>
              <a:tr h="174855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56040924"/>
                  </a:ext>
                </a:extLst>
              </a:tr>
              <a:tr h="174855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183633585"/>
                  </a:ext>
                </a:extLst>
              </a:tr>
              <a:tr h="200071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9750319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0D16BC8-9EAC-4608-9780-257BBC018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47" y="774357"/>
            <a:ext cx="2018759" cy="3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5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4E945DABC93547A0614C049148FE81" ma:contentTypeVersion="13" ma:contentTypeDescription="Create a new document." ma:contentTypeScope="" ma:versionID="99c358aa2cdef874c2d464fd08afa948">
  <xsd:schema xmlns:xsd="http://www.w3.org/2001/XMLSchema" xmlns:xs="http://www.w3.org/2001/XMLSchema" xmlns:p="http://schemas.microsoft.com/office/2006/metadata/properties" xmlns:ns2="ad11f1bb-72dc-4cd8-b382-1f616b1a2468" xmlns:ns3="e0a571cc-568f-412e-8199-7a12b07128df" targetNamespace="http://schemas.microsoft.com/office/2006/metadata/properties" ma:root="true" ma:fieldsID="55e87bb9aded52728d920dc350f9d10f" ns2:_="" ns3:_="">
    <xsd:import namespace="ad11f1bb-72dc-4cd8-b382-1f616b1a2468"/>
    <xsd:import namespace="e0a571cc-568f-412e-8199-7a12b07128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1f1bb-72dc-4cd8-b382-1f616b1a24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571cc-568f-412e-8199-7a12b07128d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D426A7-D18F-4A59-BEF1-F28F1655D8E0}"/>
</file>

<file path=customXml/itemProps2.xml><?xml version="1.0" encoding="utf-8"?>
<ds:datastoreItem xmlns:ds="http://schemas.openxmlformats.org/officeDocument/2006/customXml" ds:itemID="{BAAA96DD-C8C5-4831-82DD-58023D3DEC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B164C-B291-4D90-8D75-E00644C12B8D}">
  <ds:schemaRefs>
    <ds:schemaRef ds:uri="http://schemas.openxmlformats.org/package/2006/metadata/core-properties"/>
    <ds:schemaRef ds:uri="http://purl.org/dc/dcmitype/"/>
    <ds:schemaRef ds:uri="a643bf75-e63d-4654-ae46-7b399faa3544"/>
    <ds:schemaRef ds:uri="http://purl.org/dc/elements/1.1/"/>
    <ds:schemaRef ds:uri="http://schemas.microsoft.com/office/2006/metadata/properties"/>
    <ds:schemaRef ds:uri="http://schemas.microsoft.com/office/2006/documentManagement/types"/>
    <ds:schemaRef ds:uri="4b28874c-7659-4835-be41-4693b9cb06cf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14176</TotalTime>
  <Words>1280</Words>
  <Application>Microsoft Office PowerPoint</Application>
  <PresentationFormat>A4 Paper (210x297 mm)</PresentationFormat>
  <Paragraphs>154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Office Theme</vt:lpstr>
      <vt:lpstr>1_Office Theme</vt:lpstr>
      <vt:lpstr>2_Office Theme</vt:lpstr>
      <vt:lpstr>4_Office Theme</vt:lpstr>
      <vt:lpstr>think-cell Slide</vt:lpstr>
      <vt:lpstr>Acrobat Document</vt:lpstr>
      <vt:lpstr>   OxLEP: ‘Making a Difference – Supporting Business and Communities’   21 December  2021</vt:lpstr>
      <vt:lpstr>Introducing OxLEP</vt:lpstr>
      <vt:lpstr>Key statistics you perhaps didn’t know:</vt:lpstr>
      <vt:lpstr>And since the pandemic, we have:</vt:lpstr>
      <vt:lpstr>OxLEP Business Offer Helen Brind, Growth Hub Manager </vt:lpstr>
      <vt:lpstr>PowerPoint Presentation</vt:lpstr>
      <vt:lpstr>Support available through OxLEP Business</vt:lpstr>
      <vt:lpstr>Support available through OxLEP Business </vt:lpstr>
      <vt:lpstr>Support available through OxLEP Business </vt:lpstr>
      <vt:lpstr>OxLEP Skills Offer Sally Andreou, Skills Hub Manager</vt:lpstr>
      <vt:lpstr>Oxfordshire Skills Hub </vt:lpstr>
      <vt:lpstr>The Oxfordshire Apprenticeship Awards </vt:lpstr>
      <vt:lpstr>Oxfordshire Apprentice Ambassador Programme </vt:lpstr>
      <vt:lpstr>The Careers and Enterprise Company (CEC) and OxLEP’s co-investment: ‘Helping every young person in Oxfordshire find their next best step’</vt:lpstr>
      <vt:lpstr>CEC and OxLEP’s ambitions:</vt:lpstr>
      <vt:lpstr>Investing in our skills infrastructure</vt:lpstr>
      <vt:lpstr>Questions &amp; Discussion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LEP Chief Executive</cp:lastModifiedBy>
  <cp:revision>387</cp:revision>
  <dcterms:created xsi:type="dcterms:W3CDTF">2018-05-16T10:24:32Z</dcterms:created>
  <dcterms:modified xsi:type="dcterms:W3CDTF">2021-12-20T23:32:14Z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0x0101000B4E945DABC93547A0614C049148FE81</vt:lpwstr>
  </property>
</Properties>
</file>