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4"/>
  </p:sldMasterIdLst>
  <p:notesMasterIdLst>
    <p:notesMasterId r:id="rId19"/>
  </p:notesMasterIdLst>
  <p:sldIdLst>
    <p:sldId id="256" r:id="rId5"/>
    <p:sldId id="605" r:id="rId6"/>
    <p:sldId id="694" r:id="rId7"/>
    <p:sldId id="668" r:id="rId8"/>
    <p:sldId id="660" r:id="rId9"/>
    <p:sldId id="691" r:id="rId10"/>
    <p:sldId id="689" r:id="rId11"/>
    <p:sldId id="661" r:id="rId12"/>
    <p:sldId id="672" r:id="rId13"/>
    <p:sldId id="618" r:id="rId14"/>
    <p:sldId id="681" r:id="rId15"/>
    <p:sldId id="674" r:id="rId16"/>
    <p:sldId id="663" r:id="rId17"/>
    <p:sldId id="603"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anna Petrova" initials="JP" lastIdx="1" clrIdx="0">
    <p:extLst>
      <p:ext uri="{19B8F6BF-5375-455C-9EA6-DF929625EA0E}">
        <p15:presenceInfo xmlns:p15="http://schemas.microsoft.com/office/powerpoint/2012/main" userId="S::joannapetrova@ridge.co.uk::3d86325a-c2d1-4a45-a3e6-b7182d27c7e9" providerId="AD"/>
      </p:ext>
    </p:extLst>
  </p:cmAuthor>
  <p:cmAuthor id="2" name="Coleman, Ben" initials="CB" lastIdx="2" clrIdx="1">
    <p:extLst>
      <p:ext uri="{19B8F6BF-5375-455C-9EA6-DF929625EA0E}">
        <p15:presenceInfo xmlns:p15="http://schemas.microsoft.com/office/powerpoint/2012/main" userId="S::Ben.Coleman@southandvale.gov.uk::c96a4e51-dadd-4ee4-a395-e960de2ca5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575A"/>
    <a:srgbClr val="B1DCE2"/>
    <a:srgbClr val="9DDB9A"/>
    <a:srgbClr val="EAC47B"/>
    <a:srgbClr val="D1CCC9"/>
    <a:srgbClr val="B1DDE2"/>
    <a:srgbClr val="9CDB99"/>
    <a:srgbClr val="ECEA93"/>
    <a:srgbClr val="7ED3BC"/>
    <a:srgbClr val="DCA7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7637" autoAdjust="0"/>
  </p:normalViewPr>
  <p:slideViewPr>
    <p:cSldViewPr snapToGrid="0">
      <p:cViewPr varScale="1">
        <p:scale>
          <a:sx n="82" d="100"/>
          <a:sy n="82" d="100"/>
        </p:scale>
        <p:origin x="252" y="54"/>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BC5793-49F5-4EA0-8C9C-887AC633F90B}" type="datetimeFigureOut">
              <a:rPr lang="en-GB" smtClean="0"/>
              <a:t>16/12/2021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EB3F03-CDA1-4BB0-ABAF-31989EB9095E}" type="slidenum">
              <a:rPr lang="en-GB" smtClean="0"/>
              <a:t>‹#›</a:t>
            </a:fld>
            <a:endParaRPr lang="en-GB"/>
          </a:p>
        </p:txBody>
      </p:sp>
    </p:spTree>
    <p:extLst>
      <p:ext uri="{BB962C8B-B14F-4D97-AF65-F5344CB8AC3E}">
        <p14:creationId xmlns:p14="http://schemas.microsoft.com/office/powerpoint/2010/main" val="2749494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shows how the councils office fits into the wider Didcot Gateway masterplan – a lot of work has been undertaken to co-ordinate the two projects and to ensure that our office complements and supports the regeneration of the Gateway area.</a:t>
            </a:r>
          </a:p>
          <a:p>
            <a:endParaRPr lang="en-GB" dirty="0"/>
          </a:p>
        </p:txBody>
      </p:sp>
      <p:sp>
        <p:nvSpPr>
          <p:cNvPr id="4" name="Slide Number Placeholder 3"/>
          <p:cNvSpPr>
            <a:spLocks noGrp="1"/>
          </p:cNvSpPr>
          <p:nvPr>
            <p:ph type="sldNum" sz="quarter" idx="5"/>
          </p:nvPr>
        </p:nvSpPr>
        <p:spPr/>
        <p:txBody>
          <a:bodyPr/>
          <a:lstStyle/>
          <a:p>
            <a:fld id="{C4EB3F03-CDA1-4BB0-ABAF-31989EB9095E}" type="slidenum">
              <a:rPr lang="en-GB" smtClean="0"/>
              <a:t>2</a:t>
            </a:fld>
            <a:endParaRPr lang="en-GB"/>
          </a:p>
        </p:txBody>
      </p:sp>
    </p:spTree>
    <p:extLst>
      <p:ext uri="{BB962C8B-B14F-4D97-AF65-F5344CB8AC3E}">
        <p14:creationId xmlns:p14="http://schemas.microsoft.com/office/powerpoint/2010/main" val="3668505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view of the roof showing the PV panels and roof terrace.</a:t>
            </a:r>
          </a:p>
        </p:txBody>
      </p:sp>
      <p:sp>
        <p:nvSpPr>
          <p:cNvPr id="4" name="Slide Number Placeholder 3"/>
          <p:cNvSpPr>
            <a:spLocks noGrp="1"/>
          </p:cNvSpPr>
          <p:nvPr>
            <p:ph type="sldNum" sz="quarter" idx="5"/>
          </p:nvPr>
        </p:nvSpPr>
        <p:spPr/>
        <p:txBody>
          <a:bodyPr/>
          <a:lstStyle/>
          <a:p>
            <a:fld id="{C4EB3F03-CDA1-4BB0-ABAF-31989EB9095E}" type="slidenum">
              <a:rPr lang="en-GB" smtClean="0"/>
              <a:t>12</a:t>
            </a:fld>
            <a:endParaRPr lang="en-GB"/>
          </a:p>
        </p:txBody>
      </p:sp>
    </p:spTree>
    <p:extLst>
      <p:ext uri="{BB962C8B-B14F-4D97-AF65-F5344CB8AC3E}">
        <p14:creationId xmlns:p14="http://schemas.microsoft.com/office/powerpoint/2010/main" val="430282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A visual showing PV panels over the car park to maximise on site electricity generation.</a:t>
            </a:r>
          </a:p>
          <a:p>
            <a:pPr marL="171450" indent="-171450">
              <a:buFont typeface="Arial" panose="020B0604020202020204" pitchFamily="34" charset="0"/>
              <a:buChar char="•"/>
            </a:pPr>
            <a:r>
              <a:rPr lang="en-GB" dirty="0"/>
              <a:t>We anticipate all on site car parking spaces having car charging capability</a:t>
            </a:r>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C4EB3F03-CDA1-4BB0-ABAF-31989EB9095E}" type="slidenum">
              <a:rPr lang="en-GB" smtClean="0"/>
              <a:t>13</a:t>
            </a:fld>
            <a:endParaRPr lang="en-GB"/>
          </a:p>
        </p:txBody>
      </p:sp>
    </p:spTree>
    <p:extLst>
      <p:ext uri="{BB962C8B-B14F-4D97-AF65-F5344CB8AC3E}">
        <p14:creationId xmlns:p14="http://schemas.microsoft.com/office/powerpoint/2010/main" val="3508659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Recognising that Didcot residents are key stakeholders we particularly want to encourage you to submit your thoughts and engage with the forthcoming planning consultation process when a planning application for our site is submitted early next year.   </a:t>
            </a:r>
          </a:p>
        </p:txBody>
      </p:sp>
      <p:sp>
        <p:nvSpPr>
          <p:cNvPr id="4" name="Slide Number Placeholder 3"/>
          <p:cNvSpPr>
            <a:spLocks noGrp="1"/>
          </p:cNvSpPr>
          <p:nvPr>
            <p:ph type="sldNum" sz="quarter" idx="5"/>
          </p:nvPr>
        </p:nvSpPr>
        <p:spPr/>
        <p:txBody>
          <a:bodyPr/>
          <a:lstStyle/>
          <a:p>
            <a:fld id="{C4EB3F03-CDA1-4BB0-ABAF-31989EB9095E}" type="slidenum">
              <a:rPr lang="en-GB" smtClean="0"/>
              <a:t>14</a:t>
            </a:fld>
            <a:endParaRPr lang="en-GB"/>
          </a:p>
        </p:txBody>
      </p:sp>
    </p:spTree>
    <p:extLst>
      <p:ext uri="{BB962C8B-B14F-4D97-AF65-F5344CB8AC3E}">
        <p14:creationId xmlns:p14="http://schemas.microsoft.com/office/powerpoint/2010/main" val="680989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4EB3F03-CDA1-4BB0-ABAF-31989EB9095E}" type="slidenum">
              <a:rPr lang="en-GB" smtClean="0"/>
              <a:t>3</a:t>
            </a:fld>
            <a:endParaRPr lang="en-GB"/>
          </a:p>
        </p:txBody>
      </p:sp>
    </p:spTree>
    <p:extLst>
      <p:ext uri="{BB962C8B-B14F-4D97-AF65-F5344CB8AC3E}">
        <p14:creationId xmlns:p14="http://schemas.microsoft.com/office/powerpoint/2010/main" val="1846877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A brief summary of the stage in the design process and the next steps, including ongoing business case review.</a:t>
            </a:r>
          </a:p>
        </p:txBody>
      </p:sp>
      <p:sp>
        <p:nvSpPr>
          <p:cNvPr id="4" name="Slide Number Placeholder 3"/>
          <p:cNvSpPr>
            <a:spLocks noGrp="1"/>
          </p:cNvSpPr>
          <p:nvPr>
            <p:ph type="sldNum" sz="quarter" idx="5"/>
          </p:nvPr>
        </p:nvSpPr>
        <p:spPr/>
        <p:txBody>
          <a:bodyPr/>
          <a:lstStyle/>
          <a:p>
            <a:fld id="{C4EB3F03-CDA1-4BB0-ABAF-31989EB9095E}" type="slidenum">
              <a:rPr lang="en-GB" smtClean="0"/>
              <a:t>4</a:t>
            </a:fld>
            <a:endParaRPr lang="en-GB"/>
          </a:p>
        </p:txBody>
      </p:sp>
    </p:spTree>
    <p:extLst>
      <p:ext uri="{BB962C8B-B14F-4D97-AF65-F5344CB8AC3E}">
        <p14:creationId xmlns:p14="http://schemas.microsoft.com/office/powerpoint/2010/main" val="1859916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This building has been designed to improve the arrival experience into Didcot. </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The shape of the building helps with this. It provides a frontage to Station Road and the Z shape opens up to welcome people on their approach to town.</a:t>
            </a:r>
          </a:p>
          <a:p>
            <a:pPr marL="171450" indent="-171450">
              <a:buFont typeface="Arial" panose="020B0604020202020204" pitchFamily="34" charset="0"/>
              <a:buChar char="•"/>
            </a:pPr>
            <a:r>
              <a:rPr lang="en-GB" dirty="0"/>
              <a:t>The site is surrounded on three sides by existing and proposed public spaces. </a:t>
            </a:r>
          </a:p>
          <a:p>
            <a:pPr marL="171450" indent="-171450">
              <a:buFont typeface="Arial" panose="020B0604020202020204" pitchFamily="34" charset="0"/>
              <a:buChar char="•"/>
            </a:pPr>
            <a:r>
              <a:rPr lang="en-GB" dirty="0"/>
              <a:t>A commercial unit (coffee shop) is planned in the north wing, facing the plaza and the busy road. </a:t>
            </a:r>
          </a:p>
          <a:p>
            <a:pPr marL="171450" indent="-171450">
              <a:buFont typeface="Arial" panose="020B0604020202020204" pitchFamily="34" charset="0"/>
              <a:buChar char="•"/>
            </a:pPr>
            <a:r>
              <a:rPr lang="en-GB" dirty="0"/>
              <a:t>Public spaces are located towards the front of the building, accessed directly from the public plaza. </a:t>
            </a:r>
          </a:p>
          <a:p>
            <a:pPr marL="171450" indent="-171450">
              <a:buFont typeface="Arial" panose="020B0604020202020204" pitchFamily="34" charset="0"/>
              <a:buChar char="•"/>
            </a:pPr>
            <a:r>
              <a:rPr lang="en-GB" dirty="0"/>
              <a:t>The southern wing provides a separate entrance for both council staff and tenants to access the staff WC and shower facilities. This entrance also serves as a delivery entrance, with direct access to the post room.</a:t>
            </a:r>
          </a:p>
          <a:p>
            <a:pPr marL="171450" indent="-171450">
              <a:buFont typeface="Arial" panose="020B0604020202020204" pitchFamily="34" charset="0"/>
              <a:buChar char="•"/>
            </a:pPr>
            <a:r>
              <a:rPr lang="en-GB" dirty="0"/>
              <a:t>The car park is located to the rear of the site, freeing up green space to become a public garden with links through to the residential development next door</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C4EB3F03-CDA1-4BB0-ABAF-31989EB9095E}" type="slidenum">
              <a:rPr lang="en-GB" smtClean="0"/>
              <a:t>5</a:t>
            </a:fld>
            <a:endParaRPr lang="en-GB"/>
          </a:p>
        </p:txBody>
      </p:sp>
    </p:spTree>
    <p:extLst>
      <p:ext uri="{BB962C8B-B14F-4D97-AF65-F5344CB8AC3E}">
        <p14:creationId xmlns:p14="http://schemas.microsoft.com/office/powerpoint/2010/main" val="1511137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Moving on to the design influences for the building - The site’s strong connection to the railway became a significant source of inspiration in developing the building. Ridge worked to respond to and reflect the industrial forms and materiality.  The traditional engine shed buildings functionality is expressed through their form – the strong gables, brick detailing, early ventilation systems drawing air in through the gables and extracting out through the roof vents. These buildings were built to last and represent growth and industry.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C4EB3F03-CDA1-4BB0-ABAF-31989EB9095E}" type="slidenum">
              <a:rPr lang="en-GB" smtClean="0"/>
              <a:t>6</a:t>
            </a:fld>
            <a:endParaRPr lang="en-GB"/>
          </a:p>
        </p:txBody>
      </p:sp>
    </p:spTree>
    <p:extLst>
      <p:ext uri="{BB962C8B-B14F-4D97-AF65-F5344CB8AC3E}">
        <p14:creationId xmlns:p14="http://schemas.microsoft.com/office/powerpoint/2010/main" val="3346192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material palette takes reference from the wider area. Materials have been chosen with robustness, maintenance and longevity in mind. </a:t>
            </a:r>
          </a:p>
          <a:p>
            <a:pPr marL="171450" indent="-171450">
              <a:buFont typeface="Arial" panose="020B0604020202020204" pitchFamily="34" charset="0"/>
              <a:buChar char="•"/>
            </a:pPr>
            <a:r>
              <a:rPr lang="en-GB" dirty="0"/>
              <a:t>Brick represents strength, solidity and permanence and can be reused at the end of the buildings life</a:t>
            </a:r>
          </a:p>
          <a:p>
            <a:pPr marL="171450" indent="-171450">
              <a:buFont typeface="Arial" panose="020B0604020202020204" pitchFamily="34" charset="0"/>
              <a:buChar char="•"/>
            </a:pPr>
            <a:r>
              <a:rPr lang="en-GB" dirty="0"/>
              <a:t>Zinc looks similar to the corrugated metal used on the railway buildings and is super low maintenance and is really easy to recycle when it’s no longer needed</a:t>
            </a:r>
          </a:p>
          <a:p>
            <a:pPr marL="171450" indent="-171450">
              <a:buFont typeface="Arial" panose="020B0604020202020204" pitchFamily="34" charset="0"/>
              <a:buChar char="•"/>
            </a:pPr>
            <a:r>
              <a:rPr lang="en-GB" dirty="0"/>
              <a:t>Green walls soften the external appearance and improve biodiversity, attenuate rainwater and remove air pollutants.</a:t>
            </a:r>
          </a:p>
          <a:p>
            <a:pPr marL="171450" indent="-171450">
              <a:buFont typeface="Arial" panose="020B0604020202020204" pitchFamily="34" charset="0"/>
              <a:buChar char="•"/>
            </a:pPr>
            <a:r>
              <a:rPr lang="en-GB" dirty="0"/>
              <a:t>Windows are triple glazed……….</a:t>
            </a:r>
          </a:p>
          <a:p>
            <a:endParaRPr lang="en-GB" dirty="0"/>
          </a:p>
        </p:txBody>
      </p:sp>
      <p:sp>
        <p:nvSpPr>
          <p:cNvPr id="4" name="Slide Number Placeholder 3"/>
          <p:cNvSpPr>
            <a:spLocks noGrp="1"/>
          </p:cNvSpPr>
          <p:nvPr>
            <p:ph type="sldNum" sz="quarter" idx="5"/>
          </p:nvPr>
        </p:nvSpPr>
        <p:spPr/>
        <p:txBody>
          <a:bodyPr/>
          <a:lstStyle/>
          <a:p>
            <a:fld id="{C4EB3F03-CDA1-4BB0-ABAF-31989EB9095E}" type="slidenum">
              <a:rPr lang="en-GB" smtClean="0"/>
              <a:t>7</a:t>
            </a:fld>
            <a:endParaRPr lang="en-GB"/>
          </a:p>
        </p:txBody>
      </p:sp>
    </p:spTree>
    <p:extLst>
      <p:ext uri="{BB962C8B-B14F-4D97-AF65-F5344CB8AC3E}">
        <p14:creationId xmlns:p14="http://schemas.microsoft.com/office/powerpoint/2010/main" val="917932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This is a view from Station Road on approach from the railway station. You can see the entrance across the plaza, access to the car park, café with outside seating….</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Note: The soft landscaping design work is being undertaken at the moment so minimal planting has been shown so that the building form is clear – we will are working on further planting at the moment.</a:t>
            </a:r>
          </a:p>
        </p:txBody>
      </p:sp>
      <p:sp>
        <p:nvSpPr>
          <p:cNvPr id="4" name="Slide Number Placeholder 3"/>
          <p:cNvSpPr>
            <a:spLocks noGrp="1"/>
          </p:cNvSpPr>
          <p:nvPr>
            <p:ph type="sldNum" sz="quarter" idx="5"/>
          </p:nvPr>
        </p:nvSpPr>
        <p:spPr/>
        <p:txBody>
          <a:bodyPr/>
          <a:lstStyle/>
          <a:p>
            <a:fld id="{C4EB3F03-CDA1-4BB0-ABAF-31989EB9095E}" type="slidenum">
              <a:rPr lang="en-GB" smtClean="0"/>
              <a:t>8</a:t>
            </a:fld>
            <a:endParaRPr lang="en-GB"/>
          </a:p>
        </p:txBody>
      </p:sp>
    </p:spTree>
    <p:extLst>
      <p:ext uri="{BB962C8B-B14F-4D97-AF65-F5344CB8AC3E}">
        <p14:creationId xmlns:p14="http://schemas.microsoft.com/office/powerpoint/2010/main" val="1578928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view from the south showing the private garden, accessible from the main core and the multi functional space.</a:t>
            </a:r>
          </a:p>
          <a:p>
            <a:endParaRPr lang="en-GB" dirty="0"/>
          </a:p>
          <a:p>
            <a:r>
              <a:rPr lang="en-GB" dirty="0"/>
              <a:t>Again the landscaping design of this area is being undertaken at the moment.</a:t>
            </a:r>
          </a:p>
        </p:txBody>
      </p:sp>
      <p:sp>
        <p:nvSpPr>
          <p:cNvPr id="4" name="Slide Number Placeholder 3"/>
          <p:cNvSpPr>
            <a:spLocks noGrp="1"/>
          </p:cNvSpPr>
          <p:nvPr>
            <p:ph type="sldNum" sz="quarter" idx="5"/>
          </p:nvPr>
        </p:nvSpPr>
        <p:spPr/>
        <p:txBody>
          <a:bodyPr/>
          <a:lstStyle/>
          <a:p>
            <a:fld id="{C4EB3F03-CDA1-4BB0-ABAF-31989EB9095E}" type="slidenum">
              <a:rPr lang="en-GB" smtClean="0"/>
              <a:t>9</a:t>
            </a:fld>
            <a:endParaRPr lang="en-GB"/>
          </a:p>
        </p:txBody>
      </p:sp>
    </p:spTree>
    <p:extLst>
      <p:ext uri="{BB962C8B-B14F-4D97-AF65-F5344CB8AC3E}">
        <p14:creationId xmlns:p14="http://schemas.microsoft.com/office/powerpoint/2010/main" val="1071476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sustainability aspirations for the building are very strong and have been embedded throughout the design process.</a:t>
            </a:r>
          </a:p>
          <a:p>
            <a:endParaRPr lang="en-GB" dirty="0"/>
          </a:p>
          <a:p>
            <a:r>
              <a:rPr lang="en-GB" dirty="0"/>
              <a:t>The building will generate all the ‘regulated energy’ (for heating and lighting etc) on site.</a:t>
            </a:r>
          </a:p>
          <a:p>
            <a:r>
              <a:rPr lang="en-GB" dirty="0"/>
              <a:t>The building will have a super insulated structure and will be triple glazed.</a:t>
            </a:r>
          </a:p>
          <a:p>
            <a:r>
              <a:rPr lang="en-GB" dirty="0"/>
              <a:t>Where possible ventilation will be passive.</a:t>
            </a:r>
          </a:p>
          <a:p>
            <a:r>
              <a:rPr lang="en-GB" dirty="0"/>
              <a:t>There will be no gas supply and heating will be using air source heat pumps.</a:t>
            </a:r>
          </a:p>
        </p:txBody>
      </p:sp>
      <p:sp>
        <p:nvSpPr>
          <p:cNvPr id="4" name="Slide Number Placeholder 3"/>
          <p:cNvSpPr>
            <a:spLocks noGrp="1"/>
          </p:cNvSpPr>
          <p:nvPr>
            <p:ph type="sldNum" sz="quarter" idx="5"/>
          </p:nvPr>
        </p:nvSpPr>
        <p:spPr/>
        <p:txBody>
          <a:bodyPr/>
          <a:lstStyle/>
          <a:p>
            <a:fld id="{C4EB3F03-CDA1-4BB0-ABAF-31989EB9095E}" type="slidenum">
              <a:rPr lang="en-GB" smtClean="0"/>
              <a:t>11</a:t>
            </a:fld>
            <a:endParaRPr lang="en-GB"/>
          </a:p>
        </p:txBody>
      </p:sp>
    </p:spTree>
    <p:extLst>
      <p:ext uri="{BB962C8B-B14F-4D97-AF65-F5344CB8AC3E}">
        <p14:creationId xmlns:p14="http://schemas.microsoft.com/office/powerpoint/2010/main" val="1997395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C7979D4-106D-4230-B2CF-B355F934E310}" type="datetime1">
              <a:rPr lang="en-GB" smtClean="0"/>
              <a:t>16/12/2021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68899E-9EC7-4DA6-A484-67F2DFDC9E1C}" type="slidenum">
              <a:rPr lang="en-GB" smtClean="0"/>
              <a:t>‹#›</a:t>
            </a:fld>
            <a:endParaRPr lang="en-GB"/>
          </a:p>
        </p:txBody>
      </p:sp>
    </p:spTree>
    <p:extLst>
      <p:ext uri="{BB962C8B-B14F-4D97-AF65-F5344CB8AC3E}">
        <p14:creationId xmlns:p14="http://schemas.microsoft.com/office/powerpoint/2010/main" val="2046745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30FE3F-2EED-49F4-A247-D0A7DAD3ACC1}" type="datetime1">
              <a:rPr lang="en-GB" smtClean="0"/>
              <a:t>16/12/2021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68899E-9EC7-4DA6-A484-67F2DFDC9E1C}" type="slidenum">
              <a:rPr lang="en-GB" smtClean="0"/>
              <a:t>‹#›</a:t>
            </a:fld>
            <a:endParaRPr lang="en-GB"/>
          </a:p>
        </p:txBody>
      </p:sp>
    </p:spTree>
    <p:extLst>
      <p:ext uri="{BB962C8B-B14F-4D97-AF65-F5344CB8AC3E}">
        <p14:creationId xmlns:p14="http://schemas.microsoft.com/office/powerpoint/2010/main" val="1747267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D286EE-FC7C-48CE-8561-36BE9E4C2FF3}" type="datetime1">
              <a:rPr lang="en-GB" smtClean="0"/>
              <a:t>16/12/2021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68899E-9EC7-4DA6-A484-67F2DFDC9E1C}" type="slidenum">
              <a:rPr lang="en-GB" smtClean="0"/>
              <a:t>‹#›</a:t>
            </a:fld>
            <a:endParaRPr lang="en-GB"/>
          </a:p>
        </p:txBody>
      </p:sp>
    </p:spTree>
    <p:extLst>
      <p:ext uri="{BB962C8B-B14F-4D97-AF65-F5344CB8AC3E}">
        <p14:creationId xmlns:p14="http://schemas.microsoft.com/office/powerpoint/2010/main" val="2447063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bg>
      <p:bgRef idx="1001">
        <a:schemeClr val="bg1"/>
      </p:bgRef>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DE4E554D-4A87-4705-9844-3E3C9657A2E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440362"/>
            <a:ext cx="12205678" cy="14176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3">
            <a:extLst>
              <a:ext uri="{FF2B5EF4-FFF2-40B4-BE49-F238E27FC236}">
                <a16:creationId xmlns:a16="http://schemas.microsoft.com/office/drawing/2014/main" id="{B2F84F7F-C467-43D0-9BED-0FAEEA21EF71}"/>
              </a:ext>
            </a:extLst>
          </p:cNvPr>
          <p:cNvSpPr/>
          <p:nvPr userDrawn="1"/>
        </p:nvSpPr>
        <p:spPr>
          <a:xfrm>
            <a:off x="7051228" y="5589037"/>
            <a:ext cx="4807585" cy="10949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5" name="Picture 4" descr="Home - Ridge and Partners LLP">
            <a:extLst>
              <a:ext uri="{FF2B5EF4-FFF2-40B4-BE49-F238E27FC236}">
                <a16:creationId xmlns:a16="http://schemas.microsoft.com/office/drawing/2014/main" id="{C3F4BF12-68AE-45FF-BD91-7E51BF2BB05F}"/>
              </a:ext>
            </a:extLst>
          </p:cNvPr>
          <p:cNvPicPr/>
          <p:nvPr userDrawn="1"/>
        </p:nvPicPr>
        <p:blipFill rotWithShape="1">
          <a:blip r:embed="rId3" cstate="print">
            <a:extLst>
              <a:ext uri="{28A0092B-C50C-407E-A947-70E740481C1C}">
                <a14:useLocalDpi xmlns:a14="http://schemas.microsoft.com/office/drawing/2010/main" val="0"/>
              </a:ext>
            </a:extLst>
          </a:blip>
          <a:srcRect t="17931" b="16615"/>
          <a:stretch/>
        </p:blipFill>
        <p:spPr bwMode="auto">
          <a:xfrm>
            <a:off x="7124888" y="5775817"/>
            <a:ext cx="1240155" cy="580533"/>
          </a:xfrm>
          <a:prstGeom prst="rect">
            <a:avLst/>
          </a:prstGeom>
          <a:noFill/>
        </p:spPr>
      </p:pic>
      <p:pic>
        <p:nvPicPr>
          <p:cNvPr id="6" name="Picture 5">
            <a:extLst>
              <a:ext uri="{FF2B5EF4-FFF2-40B4-BE49-F238E27FC236}">
                <a16:creationId xmlns:a16="http://schemas.microsoft.com/office/drawing/2014/main" id="{2F44F3FA-9886-4383-95F0-C4566F5B4984}"/>
              </a:ext>
            </a:extLst>
          </p:cNvPr>
          <p:cNvPicPr/>
          <p:nvPr userDrawn="1"/>
        </p:nvPicPr>
        <p:blipFill rotWithShape="1">
          <a:blip r:embed="rId2">
            <a:extLst>
              <a:ext uri="{28A0092B-C50C-407E-A947-70E740481C1C}">
                <a14:useLocalDpi xmlns:a14="http://schemas.microsoft.com/office/drawing/2010/main" val="0"/>
              </a:ext>
            </a:extLst>
          </a:blip>
          <a:srcRect l="62658" t="14983" r="3187" b="16650"/>
          <a:stretch/>
        </p:blipFill>
        <p:spPr bwMode="auto">
          <a:xfrm>
            <a:off x="8438703" y="5733200"/>
            <a:ext cx="3338195" cy="831961"/>
          </a:xfrm>
          <a:prstGeom prst="rect">
            <a:avLst/>
          </a:prstGeom>
          <a:noFill/>
          <a:ln>
            <a:noFill/>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25309401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11A71B-EE73-4224-89AE-4EAE210565B5}" type="datetime1">
              <a:rPr lang="en-GB" smtClean="0"/>
              <a:t>16/12/2021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68899E-9EC7-4DA6-A484-67F2DFDC9E1C}" type="slidenum">
              <a:rPr lang="en-GB" smtClean="0"/>
              <a:t>‹#›</a:t>
            </a:fld>
            <a:endParaRPr lang="en-GB"/>
          </a:p>
        </p:txBody>
      </p:sp>
    </p:spTree>
    <p:extLst>
      <p:ext uri="{BB962C8B-B14F-4D97-AF65-F5344CB8AC3E}">
        <p14:creationId xmlns:p14="http://schemas.microsoft.com/office/powerpoint/2010/main" val="4170232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CCD8F5-7841-4420-A882-2C5C5190742F}" type="datetime1">
              <a:rPr lang="en-GB" smtClean="0"/>
              <a:t>16/12/2021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68899E-9EC7-4DA6-A484-67F2DFDC9E1C}" type="slidenum">
              <a:rPr lang="en-GB" smtClean="0"/>
              <a:t>‹#›</a:t>
            </a:fld>
            <a:endParaRPr lang="en-GB"/>
          </a:p>
        </p:txBody>
      </p:sp>
    </p:spTree>
    <p:extLst>
      <p:ext uri="{BB962C8B-B14F-4D97-AF65-F5344CB8AC3E}">
        <p14:creationId xmlns:p14="http://schemas.microsoft.com/office/powerpoint/2010/main" val="2666171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8AB0EB4-08ED-47A3-98B6-6F8BC1C227AD}" type="datetime1">
              <a:rPr lang="en-GB" smtClean="0"/>
              <a:t>16/12/2021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A68899E-9EC7-4DA6-A484-67F2DFDC9E1C}" type="slidenum">
              <a:rPr lang="en-GB" smtClean="0"/>
              <a:t>‹#›</a:t>
            </a:fld>
            <a:endParaRPr lang="en-GB"/>
          </a:p>
        </p:txBody>
      </p:sp>
    </p:spTree>
    <p:extLst>
      <p:ext uri="{BB962C8B-B14F-4D97-AF65-F5344CB8AC3E}">
        <p14:creationId xmlns:p14="http://schemas.microsoft.com/office/powerpoint/2010/main" val="1726844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B9DE375-F733-45D5-8684-B99EDB215759}" type="datetime1">
              <a:rPr lang="en-GB" smtClean="0"/>
              <a:t>16/12/2021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A68899E-9EC7-4DA6-A484-67F2DFDC9E1C}" type="slidenum">
              <a:rPr lang="en-GB" smtClean="0"/>
              <a:t>‹#›</a:t>
            </a:fld>
            <a:endParaRPr lang="en-GB"/>
          </a:p>
        </p:txBody>
      </p:sp>
    </p:spTree>
    <p:extLst>
      <p:ext uri="{BB962C8B-B14F-4D97-AF65-F5344CB8AC3E}">
        <p14:creationId xmlns:p14="http://schemas.microsoft.com/office/powerpoint/2010/main" val="424255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F43E46F-A5C0-41D5-8A22-E8840B9AFD16}" type="datetime1">
              <a:rPr lang="en-GB" smtClean="0"/>
              <a:t>16/12/2021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A68899E-9EC7-4DA6-A484-67F2DFDC9E1C}" type="slidenum">
              <a:rPr lang="en-GB" smtClean="0"/>
              <a:t>‹#›</a:t>
            </a:fld>
            <a:endParaRPr lang="en-GB"/>
          </a:p>
        </p:txBody>
      </p:sp>
    </p:spTree>
    <p:extLst>
      <p:ext uri="{BB962C8B-B14F-4D97-AF65-F5344CB8AC3E}">
        <p14:creationId xmlns:p14="http://schemas.microsoft.com/office/powerpoint/2010/main" val="2210506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5F7048-0776-4043-BA94-3E79086EFD51}" type="datetime1">
              <a:rPr lang="en-GB" smtClean="0"/>
              <a:t>16/12/2021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A68899E-9EC7-4DA6-A484-67F2DFDC9E1C}" type="slidenum">
              <a:rPr lang="en-GB" smtClean="0"/>
              <a:t>‹#›</a:t>
            </a:fld>
            <a:endParaRPr lang="en-GB"/>
          </a:p>
        </p:txBody>
      </p:sp>
    </p:spTree>
    <p:extLst>
      <p:ext uri="{BB962C8B-B14F-4D97-AF65-F5344CB8AC3E}">
        <p14:creationId xmlns:p14="http://schemas.microsoft.com/office/powerpoint/2010/main" val="3607678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8004FA-AA01-44E3-8DCA-BC2E5E95572F}" type="datetime1">
              <a:rPr lang="en-GB" smtClean="0"/>
              <a:t>16/12/2021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A68899E-9EC7-4DA6-A484-67F2DFDC9E1C}" type="slidenum">
              <a:rPr lang="en-GB" smtClean="0"/>
              <a:t>‹#›</a:t>
            </a:fld>
            <a:endParaRPr lang="en-GB"/>
          </a:p>
        </p:txBody>
      </p:sp>
    </p:spTree>
    <p:extLst>
      <p:ext uri="{BB962C8B-B14F-4D97-AF65-F5344CB8AC3E}">
        <p14:creationId xmlns:p14="http://schemas.microsoft.com/office/powerpoint/2010/main" val="2068950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2EE30B-ED31-4EC1-810C-307113B7DBC6}" type="datetime1">
              <a:rPr lang="en-GB" smtClean="0"/>
              <a:t>16/12/2021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A68899E-9EC7-4DA6-A484-67F2DFDC9E1C}" type="slidenum">
              <a:rPr lang="en-GB" smtClean="0"/>
              <a:t>‹#›</a:t>
            </a:fld>
            <a:endParaRPr lang="en-GB"/>
          </a:p>
        </p:txBody>
      </p:sp>
    </p:spTree>
    <p:extLst>
      <p:ext uri="{BB962C8B-B14F-4D97-AF65-F5344CB8AC3E}">
        <p14:creationId xmlns:p14="http://schemas.microsoft.com/office/powerpoint/2010/main" val="4193645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8559C8-11A6-45EB-9623-A5E9E2E12285}" type="datetime1">
              <a:rPr lang="en-GB" smtClean="0"/>
              <a:t>16/12/2021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68899E-9EC7-4DA6-A484-67F2DFDC9E1C}" type="slidenum">
              <a:rPr lang="en-GB" smtClean="0"/>
              <a:t>‹#›</a:t>
            </a:fld>
            <a:endParaRPr lang="en-GB"/>
          </a:p>
        </p:txBody>
      </p:sp>
    </p:spTree>
    <p:extLst>
      <p:ext uri="{BB962C8B-B14F-4D97-AF65-F5344CB8AC3E}">
        <p14:creationId xmlns:p14="http://schemas.microsoft.com/office/powerpoint/2010/main" val="293026212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2AA15E1-15CC-4663-A430-17B3A0E17586}"/>
              </a:ext>
            </a:extLst>
          </p:cNvPr>
          <p:cNvSpPr txBox="1">
            <a:spLocks/>
          </p:cNvSpPr>
          <p:nvPr/>
        </p:nvSpPr>
        <p:spPr>
          <a:xfrm>
            <a:off x="630906" y="1099908"/>
            <a:ext cx="10930187" cy="35280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accent1">
                    <a:lumMod val="75000"/>
                  </a:schemeClr>
                </a:solidFill>
                <a:latin typeface="Univers LT Pro 45 Light" panose="020B0403020202020204" pitchFamily="34" charset="0"/>
                <a:cs typeface="Arial" panose="020B0604020202020204" pitchFamily="34" charset="0"/>
              </a:rPr>
              <a:t>Didcot Gateway Offices</a:t>
            </a:r>
          </a:p>
          <a:p>
            <a:pPr algn="ctr"/>
            <a:endParaRPr lang="en-GB" sz="4000" b="1" dirty="0">
              <a:latin typeface="Univers LT Pro 45 Light" panose="020B0403020202020204" pitchFamily="34" charset="0"/>
              <a:cs typeface="Arial" panose="020B0604020202020204" pitchFamily="34" charset="0"/>
            </a:endParaRPr>
          </a:p>
          <a:p>
            <a:pPr algn="ctr"/>
            <a:r>
              <a:rPr lang="en-GB" sz="2500" dirty="0">
                <a:latin typeface="Univers LT Pro 45 Light" panose="020B0403020202020204" pitchFamily="34" charset="0"/>
                <a:cs typeface="Arial" panose="020B0604020202020204" pitchFamily="34" charset="0"/>
              </a:rPr>
              <a:t>Didcot Town Council public meeting update</a:t>
            </a:r>
          </a:p>
          <a:p>
            <a:pPr algn="ctr"/>
            <a:r>
              <a:rPr lang="en-GB" sz="2000" dirty="0">
                <a:latin typeface="Univers LT Pro 45 Light" panose="020B0403020202020204" pitchFamily="34" charset="0"/>
                <a:cs typeface="Arial" panose="020B0604020202020204" pitchFamily="34" charset="0"/>
              </a:rPr>
              <a:t>7pm 21 December 2021 </a:t>
            </a:r>
          </a:p>
        </p:txBody>
      </p:sp>
    </p:spTree>
    <p:extLst>
      <p:ext uri="{BB962C8B-B14F-4D97-AF65-F5344CB8AC3E}">
        <p14:creationId xmlns:p14="http://schemas.microsoft.com/office/powerpoint/2010/main" val="361538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88576-50BB-44E1-BE3E-7E6A41A5EEFC}"/>
              </a:ext>
            </a:extLst>
          </p:cNvPr>
          <p:cNvSpPr txBox="1">
            <a:spLocks/>
          </p:cNvSpPr>
          <p:nvPr/>
        </p:nvSpPr>
        <p:spPr>
          <a:xfrm>
            <a:off x="2496000" y="2366202"/>
            <a:ext cx="7200000" cy="5539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dirty="0">
                <a:latin typeface="Arial" panose="020B0604020202020204" pitchFamily="34" charset="0"/>
                <a:cs typeface="Arial" panose="020B0604020202020204" pitchFamily="34" charset="0"/>
              </a:rPr>
              <a:t>SUSTAINABILITY</a:t>
            </a:r>
          </a:p>
        </p:txBody>
      </p:sp>
    </p:spTree>
    <p:extLst>
      <p:ext uri="{BB962C8B-B14F-4D97-AF65-F5344CB8AC3E}">
        <p14:creationId xmlns:p14="http://schemas.microsoft.com/office/powerpoint/2010/main" val="1485180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C2F1BEF-4B90-4C58-91D7-9521FEF85685}"/>
              </a:ext>
            </a:extLst>
          </p:cNvPr>
          <p:cNvSpPr txBox="1"/>
          <p:nvPr/>
        </p:nvSpPr>
        <p:spPr>
          <a:xfrm>
            <a:off x="242708" y="304536"/>
            <a:ext cx="6102034" cy="323165"/>
          </a:xfrm>
          <a:prstGeom prst="rect">
            <a:avLst/>
          </a:prstGeom>
          <a:noFill/>
        </p:spPr>
        <p:txBody>
          <a:bodyPr wrap="square">
            <a:spAutoFit/>
          </a:bodyPr>
          <a:lstStyle/>
          <a:p>
            <a:pPr>
              <a:lnSpc>
                <a:spcPts val="1800"/>
              </a:lnSpc>
              <a:spcAft>
                <a:spcPts val="600"/>
              </a:spcAft>
              <a:tabLst>
                <a:tab pos="900430" algn="l"/>
              </a:tabLst>
            </a:pPr>
            <a:r>
              <a:rPr lang="en-GB" sz="2000" b="1" cap="all" dirty="0">
                <a:solidFill>
                  <a:srgbClr val="00833C"/>
                </a:solidFill>
                <a:effectLst/>
                <a:latin typeface="DIN OT" panose="020B0504020201010104" pitchFamily="34" charset="0"/>
                <a:ea typeface="MS Gothic" panose="020B0609070205080204" pitchFamily="49" charset="-128"/>
                <a:cs typeface="Times New Roman" panose="02020603050405020304" pitchFamily="18" charset="0"/>
              </a:rPr>
              <a:t>Des 10</a:t>
            </a:r>
          </a:p>
        </p:txBody>
      </p:sp>
      <p:sp>
        <p:nvSpPr>
          <p:cNvPr id="4" name="TextBox 3">
            <a:extLst>
              <a:ext uri="{FF2B5EF4-FFF2-40B4-BE49-F238E27FC236}">
                <a16:creationId xmlns:a16="http://schemas.microsoft.com/office/drawing/2014/main" id="{A8E8BB25-FA5B-4745-8BCE-62B8692E0834}"/>
              </a:ext>
            </a:extLst>
          </p:cNvPr>
          <p:cNvSpPr txBox="1"/>
          <p:nvPr/>
        </p:nvSpPr>
        <p:spPr>
          <a:xfrm>
            <a:off x="242707" y="879561"/>
            <a:ext cx="7083125" cy="5078313"/>
          </a:xfrm>
          <a:prstGeom prst="rect">
            <a:avLst/>
          </a:prstGeom>
          <a:noFill/>
        </p:spPr>
        <p:txBody>
          <a:bodyPr wrap="square" rtlCol="0">
            <a:spAutoFit/>
          </a:bodyPr>
          <a:lstStyle/>
          <a:p>
            <a:r>
              <a:rPr lang="en-GB" b="1" dirty="0">
                <a:latin typeface="Univers LT Pro 45 Light" panose="020B0403020202020204" pitchFamily="34" charset="0"/>
              </a:rPr>
              <a:t>Key Requirements for Major New Non-Residential Buildings</a:t>
            </a:r>
          </a:p>
          <a:p>
            <a:endParaRPr lang="en-GB" dirty="0">
              <a:latin typeface="Univers LT Pro 45 Light" panose="020B0403020202020204" pitchFamily="34" charset="0"/>
            </a:endParaRPr>
          </a:p>
          <a:p>
            <a:r>
              <a:rPr lang="en-GB" dirty="0">
                <a:latin typeface="Univers LT Pro 45 Light" panose="020B0403020202020204" pitchFamily="34" charset="0"/>
              </a:rPr>
              <a:t>BREEAM Excellent Rating – plus:</a:t>
            </a:r>
          </a:p>
          <a:p>
            <a:endParaRPr lang="en-GB" dirty="0">
              <a:latin typeface="Univers LT Pro 45 Light" panose="020B0403020202020204" pitchFamily="34" charset="0"/>
            </a:endParaRPr>
          </a:p>
          <a:p>
            <a:pPr marL="285750" indent="-285750">
              <a:buFont typeface="Arial" panose="020B0604020202020204" pitchFamily="34" charset="0"/>
              <a:buChar char="•"/>
            </a:pPr>
            <a:r>
              <a:rPr lang="en-GB" dirty="0">
                <a:latin typeface="Univers LT Pro 45 Light" panose="020B0403020202020204" pitchFamily="34" charset="0"/>
              </a:rPr>
              <a:t>From Dec 2020 – 40% Reduction in Emissions</a:t>
            </a:r>
          </a:p>
          <a:p>
            <a:pPr marL="285750" indent="-285750">
              <a:buFont typeface="Arial" panose="020B0604020202020204" pitchFamily="34" charset="0"/>
              <a:buChar char="•"/>
            </a:pPr>
            <a:r>
              <a:rPr lang="en-GB" dirty="0">
                <a:latin typeface="Univers LT Pro 45 Light" panose="020B0403020202020204" pitchFamily="34" charset="0"/>
              </a:rPr>
              <a:t>From March 2026 – 50% Reduction in Emissions</a:t>
            </a:r>
          </a:p>
          <a:p>
            <a:pPr marL="285750" indent="-285750">
              <a:buFont typeface="Arial" panose="020B0604020202020204" pitchFamily="34" charset="0"/>
              <a:buChar char="•"/>
            </a:pPr>
            <a:r>
              <a:rPr lang="en-GB" dirty="0">
                <a:latin typeface="Univers LT Pro 45 Light" panose="020B0403020202020204" pitchFamily="34" charset="0"/>
              </a:rPr>
              <a:t>From March 2030 – 100% Reduction in Emissions</a:t>
            </a:r>
          </a:p>
          <a:p>
            <a:pPr marL="285750" indent="-285750">
              <a:buFont typeface="Arial" panose="020B0604020202020204" pitchFamily="34" charset="0"/>
              <a:buChar char="•"/>
            </a:pPr>
            <a:endParaRPr lang="en-GB" dirty="0">
              <a:latin typeface="Univers LT Pro 45 Light" panose="020B0403020202020204" pitchFamily="34" charset="0"/>
            </a:endParaRPr>
          </a:p>
          <a:p>
            <a:r>
              <a:rPr lang="en-GB" dirty="0">
                <a:latin typeface="Univers LT Pro 45 Light" panose="020B0403020202020204" pitchFamily="34" charset="0"/>
              </a:rPr>
              <a:t>(note – considering regulated energy only)</a:t>
            </a:r>
          </a:p>
          <a:p>
            <a:endParaRPr lang="en-GB" dirty="0">
              <a:latin typeface="Univers LT Pro 45 Light" panose="020B0403020202020204" pitchFamily="34" charset="0"/>
            </a:endParaRPr>
          </a:p>
          <a:p>
            <a:r>
              <a:rPr lang="en-GB" dirty="0">
                <a:latin typeface="Univers LT Pro 45 Light" panose="020B0403020202020204" pitchFamily="34" charset="0"/>
              </a:rPr>
              <a:t>However the – </a:t>
            </a:r>
            <a:r>
              <a:rPr lang="en-GB" i="1" dirty="0">
                <a:latin typeface="Univers LT Pro 45 Light" panose="020B0403020202020204" pitchFamily="34" charset="0"/>
              </a:rPr>
              <a:t>“Council is aiming to achieve net carbon neutrality by 2025”</a:t>
            </a:r>
          </a:p>
          <a:p>
            <a:endParaRPr lang="en-GB" dirty="0">
              <a:latin typeface="Univers LT Pro 45 Light" panose="020B0403020202020204" pitchFamily="34" charset="0"/>
            </a:endParaRPr>
          </a:p>
          <a:p>
            <a:r>
              <a:rPr lang="en-GB" dirty="0">
                <a:latin typeface="Univers LT Pro 45 Light" panose="020B0403020202020204" pitchFamily="34" charset="0"/>
              </a:rPr>
              <a:t>What have we considered?</a:t>
            </a:r>
          </a:p>
          <a:p>
            <a:endParaRPr lang="en-GB" dirty="0">
              <a:latin typeface="Univers LT Pro 45 Light" panose="020B0403020202020204" pitchFamily="34" charset="0"/>
            </a:endParaRPr>
          </a:p>
          <a:p>
            <a:pPr marL="285750" indent="-285750">
              <a:buFont typeface="Arial" panose="020B0604020202020204" pitchFamily="34" charset="0"/>
              <a:buChar char="•"/>
            </a:pPr>
            <a:r>
              <a:rPr lang="en-GB" dirty="0">
                <a:latin typeface="Univers LT Pro 45 Light" panose="020B0403020202020204" pitchFamily="34" charset="0"/>
              </a:rPr>
              <a:t>Compliance with current DES 10 requirement – 40% Reduction</a:t>
            </a:r>
          </a:p>
          <a:p>
            <a:pPr marL="285750" indent="-285750">
              <a:buFont typeface="Arial" panose="020B0604020202020204" pitchFamily="34" charset="0"/>
              <a:buChar char="•"/>
            </a:pPr>
            <a:r>
              <a:rPr lang="en-GB" dirty="0">
                <a:latin typeface="Univers LT Pro 45 Light" panose="020B0403020202020204" pitchFamily="34" charset="0"/>
              </a:rPr>
              <a:t>Achieve the 100% Reduction</a:t>
            </a:r>
          </a:p>
          <a:p>
            <a:pPr marL="285750" indent="-285750">
              <a:buFont typeface="Arial" panose="020B0604020202020204" pitchFamily="34" charset="0"/>
              <a:buChar char="•"/>
            </a:pPr>
            <a:r>
              <a:rPr lang="en-GB" dirty="0">
                <a:latin typeface="Univers LT Pro 45 Light" panose="020B0403020202020204" pitchFamily="34" charset="0"/>
              </a:rPr>
              <a:t>Achieving full Net Zero Carbon – for operational energy</a:t>
            </a:r>
          </a:p>
        </p:txBody>
      </p:sp>
      <p:pic>
        <p:nvPicPr>
          <p:cNvPr id="3" name="Picture 2">
            <a:extLst>
              <a:ext uri="{FF2B5EF4-FFF2-40B4-BE49-F238E27FC236}">
                <a16:creationId xmlns:a16="http://schemas.microsoft.com/office/drawing/2014/main" id="{AB79F487-59B3-4082-AD1F-34F79427BD39}"/>
              </a:ext>
            </a:extLst>
          </p:cNvPr>
          <p:cNvPicPr>
            <a:picLocks noChangeAspect="1"/>
          </p:cNvPicPr>
          <p:nvPr/>
        </p:nvPicPr>
        <p:blipFill>
          <a:blip r:embed="rId3"/>
          <a:stretch>
            <a:fillRect/>
          </a:stretch>
        </p:blipFill>
        <p:spPr>
          <a:xfrm rot="372541">
            <a:off x="7841466" y="732447"/>
            <a:ext cx="3684371" cy="5186556"/>
          </a:xfrm>
          <a:prstGeom prst="rect">
            <a:avLst/>
          </a:prstGeom>
        </p:spPr>
      </p:pic>
    </p:spTree>
    <p:extLst>
      <p:ext uri="{BB962C8B-B14F-4D97-AF65-F5344CB8AC3E}">
        <p14:creationId xmlns:p14="http://schemas.microsoft.com/office/powerpoint/2010/main" val="2206746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uilding with solar panels&#10;&#10;Description automatically generated with low confidence">
            <a:extLst>
              <a:ext uri="{FF2B5EF4-FFF2-40B4-BE49-F238E27FC236}">
                <a16:creationId xmlns:a16="http://schemas.microsoft.com/office/drawing/2014/main" id="{5D1C2527-2D2E-443C-9202-DF2C807E4B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29533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1AF9BC-4C16-47AD-9334-4BCB16094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94228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F33D6-3583-44FB-86D4-95208B1462AF}"/>
              </a:ext>
            </a:extLst>
          </p:cNvPr>
          <p:cNvSpPr>
            <a:spLocks noGrp="1"/>
          </p:cNvSpPr>
          <p:nvPr>
            <p:ph type="title" idx="4294967295"/>
          </p:nvPr>
        </p:nvSpPr>
        <p:spPr>
          <a:xfrm>
            <a:off x="2496344" y="3151981"/>
            <a:ext cx="7199312" cy="554038"/>
          </a:xfrm>
        </p:spPr>
        <p:txBody>
          <a:bodyPr>
            <a:normAutofit fontScale="90000"/>
          </a:bodyPr>
          <a:lstStyle/>
          <a:p>
            <a:pPr algn="ctr"/>
            <a:r>
              <a:rPr lang="en-GB" sz="4000" dirty="0">
                <a:latin typeface="Arial" panose="020B0604020202020204" pitchFamily="34" charset="0"/>
                <a:cs typeface="Arial" panose="020B0604020202020204" pitchFamily="34" charset="0"/>
              </a:rPr>
              <a:t>QUESTIONS</a:t>
            </a:r>
            <a:endParaRPr lang="en-GB" sz="4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3843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614F920-9C73-46A6-8F3E-CE67D3DCEE02}"/>
              </a:ext>
            </a:extLst>
          </p:cNvPr>
          <p:cNvSpPr txBox="1"/>
          <p:nvPr/>
        </p:nvSpPr>
        <p:spPr>
          <a:xfrm>
            <a:off x="242708" y="304536"/>
            <a:ext cx="6102034" cy="323165"/>
          </a:xfrm>
          <a:prstGeom prst="rect">
            <a:avLst/>
          </a:prstGeom>
          <a:noFill/>
        </p:spPr>
        <p:txBody>
          <a:bodyPr wrap="square">
            <a:spAutoFit/>
          </a:bodyPr>
          <a:lstStyle/>
          <a:p>
            <a:pPr>
              <a:lnSpc>
                <a:spcPts val="1800"/>
              </a:lnSpc>
              <a:spcAft>
                <a:spcPts val="600"/>
              </a:spcAft>
              <a:tabLst>
                <a:tab pos="900430" algn="l"/>
              </a:tabLst>
            </a:pPr>
            <a:r>
              <a:rPr lang="en-GB" sz="2000" b="1" cap="all" dirty="0">
                <a:solidFill>
                  <a:srgbClr val="00833C"/>
                </a:solidFill>
                <a:effectLst/>
                <a:latin typeface="DIN OT" panose="020B0504020201010104" pitchFamily="34" charset="0"/>
                <a:ea typeface="MS Gothic" panose="020B0609070205080204" pitchFamily="49" charset="-128"/>
                <a:cs typeface="Times New Roman" panose="02020603050405020304" pitchFamily="18" charset="0"/>
              </a:rPr>
              <a:t>requirements</a:t>
            </a:r>
          </a:p>
        </p:txBody>
      </p:sp>
      <p:sp>
        <p:nvSpPr>
          <p:cNvPr id="18" name="TextBox 17">
            <a:extLst>
              <a:ext uri="{FF2B5EF4-FFF2-40B4-BE49-F238E27FC236}">
                <a16:creationId xmlns:a16="http://schemas.microsoft.com/office/drawing/2014/main" id="{E263B027-2457-4462-819F-521CF52B57F9}"/>
              </a:ext>
            </a:extLst>
          </p:cNvPr>
          <p:cNvSpPr txBox="1"/>
          <p:nvPr/>
        </p:nvSpPr>
        <p:spPr>
          <a:xfrm>
            <a:off x="242708" y="948265"/>
            <a:ext cx="3180976" cy="5994718"/>
          </a:xfrm>
          <a:prstGeom prst="rect">
            <a:avLst/>
          </a:prstGeom>
          <a:noFill/>
        </p:spPr>
        <p:txBody>
          <a:bodyPr wrap="square" rtlCol="0">
            <a:spAutoFit/>
          </a:bodyPr>
          <a:lstStyle/>
          <a:p>
            <a:r>
              <a:rPr lang="en-GB" sz="2000" dirty="0">
                <a:solidFill>
                  <a:schemeClr val="accent1"/>
                </a:solidFill>
                <a:latin typeface="Univers LT Pro 45 Light" panose="020B0403020202020204" pitchFamily="34" charset="0"/>
              </a:rPr>
              <a:t>What?</a:t>
            </a:r>
          </a:p>
          <a:p>
            <a:pPr marL="285750" indent="-285750">
              <a:buFont typeface="Wingdings" panose="05000000000000000000" pitchFamily="2" charset="2"/>
              <a:buChar char="§"/>
            </a:pPr>
            <a:r>
              <a:rPr lang="en-GB" dirty="0">
                <a:latin typeface="Univers LT Pro 45 Light" panose="020B0703030502020204" pitchFamily="34" charset="0"/>
              </a:rPr>
              <a:t>A new headquarters for South Oxfordshire District Council and Vale of White Horse District Council to facilitate agile working</a:t>
            </a:r>
          </a:p>
          <a:p>
            <a:endParaRPr lang="en-GB" dirty="0">
              <a:solidFill>
                <a:schemeClr val="accent1"/>
              </a:solidFill>
              <a:latin typeface="Univers LT Pro 45 Light" panose="020B0403020202020204" pitchFamily="34" charset="0"/>
            </a:endParaRPr>
          </a:p>
          <a:p>
            <a:r>
              <a:rPr lang="en-GB" sz="2000" dirty="0">
                <a:solidFill>
                  <a:schemeClr val="accent1"/>
                </a:solidFill>
                <a:latin typeface="Univers LT Pro 45 Light" panose="020B0403020202020204" pitchFamily="34" charset="0"/>
              </a:rPr>
              <a:t>How big?</a:t>
            </a:r>
          </a:p>
          <a:p>
            <a:pPr marL="285750" indent="-285750">
              <a:buFont typeface="Wingdings" panose="05000000000000000000" pitchFamily="2" charset="2"/>
              <a:buChar char="§"/>
            </a:pPr>
            <a:r>
              <a:rPr lang="en-GB" dirty="0">
                <a:latin typeface="Univers LT Pro 45 Light" panose="020B0403020202020204" pitchFamily="34" charset="0"/>
              </a:rPr>
              <a:t>Council space requirement</a:t>
            </a:r>
          </a:p>
          <a:p>
            <a:pPr marL="285750" indent="-285750">
              <a:buFont typeface="Wingdings" panose="05000000000000000000" pitchFamily="2" charset="2"/>
              <a:buChar char="§"/>
            </a:pPr>
            <a:r>
              <a:rPr lang="en-GB" dirty="0">
                <a:latin typeface="Univers LT Pro 45 Light" panose="020B0403020202020204" pitchFamily="34" charset="0"/>
              </a:rPr>
              <a:t>Commercial space</a:t>
            </a:r>
          </a:p>
          <a:p>
            <a:pPr marL="285750" indent="-285750">
              <a:buFont typeface="Wingdings" panose="05000000000000000000" pitchFamily="2" charset="2"/>
              <a:buChar char="§"/>
            </a:pPr>
            <a:r>
              <a:rPr lang="en-GB" dirty="0">
                <a:latin typeface="Univers LT Pro 45 Light" panose="020B0403020202020204" pitchFamily="34" charset="0"/>
              </a:rPr>
              <a:t>Enhanced circulation</a:t>
            </a:r>
          </a:p>
          <a:p>
            <a:endParaRPr lang="en-GB" dirty="0">
              <a:latin typeface="Univers LT Pro 45 Light" panose="020B0403020202020204" pitchFamily="34" charset="0"/>
            </a:endParaRPr>
          </a:p>
          <a:p>
            <a:r>
              <a:rPr lang="en-GB" sz="2000" dirty="0">
                <a:solidFill>
                  <a:schemeClr val="accent1"/>
                </a:solidFill>
                <a:latin typeface="Univers LT Pro 45 Light" panose="020B0403020202020204" pitchFamily="34" charset="0"/>
              </a:rPr>
              <a:t>How?</a:t>
            </a:r>
            <a:endParaRPr lang="en-GB" dirty="0">
              <a:latin typeface="Univers LT Pro 45 Light" panose="020B0403020202020204" pitchFamily="34" charset="0"/>
            </a:endParaRPr>
          </a:p>
          <a:p>
            <a:pPr marL="285750" lvl="2" indent="-285750">
              <a:lnSpc>
                <a:spcPct val="107000"/>
              </a:lnSpc>
              <a:spcBef>
                <a:spcPts val="200"/>
              </a:spcBef>
              <a:spcAft>
                <a:spcPts val="200"/>
              </a:spcAft>
              <a:buFont typeface="Wingdings" panose="05000000000000000000" pitchFamily="2" charset="2"/>
              <a:buChar char="§"/>
            </a:pPr>
            <a:r>
              <a:rPr lang="en-GB" dirty="0">
                <a:latin typeface="Univers LT Pro 45 Light" panose="020B0403020202020204" pitchFamily="34" charset="0"/>
              </a:rPr>
              <a:t>BREEAM Excellent </a:t>
            </a:r>
          </a:p>
          <a:p>
            <a:pPr marL="285750" lvl="2" indent="-285750">
              <a:lnSpc>
                <a:spcPct val="107000"/>
              </a:lnSpc>
              <a:spcBef>
                <a:spcPts val="200"/>
              </a:spcBef>
              <a:spcAft>
                <a:spcPts val="200"/>
              </a:spcAft>
              <a:buFont typeface="Wingdings" panose="05000000000000000000" pitchFamily="2" charset="2"/>
              <a:buChar char="§"/>
            </a:pPr>
            <a:r>
              <a:rPr lang="en-GB" dirty="0">
                <a:latin typeface="Univers LT Pro 45 Light" panose="020B0403020202020204" pitchFamily="34" charset="0"/>
              </a:rPr>
              <a:t>40% reduction in carbon emissions </a:t>
            </a:r>
          </a:p>
          <a:p>
            <a:pPr marL="285750" lvl="2" indent="-285750">
              <a:lnSpc>
                <a:spcPct val="107000"/>
              </a:lnSpc>
              <a:spcBef>
                <a:spcPts val="200"/>
              </a:spcBef>
              <a:spcAft>
                <a:spcPts val="200"/>
              </a:spcAft>
              <a:buFont typeface="Wingdings" panose="05000000000000000000" pitchFamily="2" charset="2"/>
              <a:buChar char="§"/>
            </a:pPr>
            <a:r>
              <a:rPr lang="en-GB" dirty="0">
                <a:latin typeface="Univers LT Pro 45 Light" panose="020B0403020202020204" pitchFamily="34" charset="0"/>
              </a:rPr>
              <a:t>Integrate with development proposals for the wider area – the masterplan.</a:t>
            </a:r>
          </a:p>
          <a:p>
            <a:endParaRPr lang="en-GB" dirty="0">
              <a:latin typeface="Univers LT Pro 45 Light" panose="020B0403020202020204" pitchFamily="34" charset="0"/>
            </a:endParaRPr>
          </a:p>
        </p:txBody>
      </p:sp>
      <p:pic>
        <p:nvPicPr>
          <p:cNvPr id="4" name="Picture 3" descr="A high angle view of a building&#10;&#10;Description automatically generated with low confidence">
            <a:extLst>
              <a:ext uri="{FF2B5EF4-FFF2-40B4-BE49-F238E27FC236}">
                <a16:creationId xmlns:a16="http://schemas.microsoft.com/office/drawing/2014/main" id="{35FC19DA-13CB-4174-8421-8840F1FE1D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3075" y="1073888"/>
            <a:ext cx="8597061" cy="4835847"/>
          </a:xfrm>
          <a:prstGeom prst="rect">
            <a:avLst/>
          </a:prstGeom>
        </p:spPr>
      </p:pic>
      <p:sp>
        <p:nvSpPr>
          <p:cNvPr id="8" name="TextBox 7">
            <a:extLst>
              <a:ext uri="{FF2B5EF4-FFF2-40B4-BE49-F238E27FC236}">
                <a16:creationId xmlns:a16="http://schemas.microsoft.com/office/drawing/2014/main" id="{1FAAD22B-630C-413F-B401-8AFC0A6E1645}"/>
              </a:ext>
            </a:extLst>
          </p:cNvPr>
          <p:cNvSpPr txBox="1"/>
          <p:nvPr/>
        </p:nvSpPr>
        <p:spPr>
          <a:xfrm>
            <a:off x="8737126" y="5909735"/>
            <a:ext cx="3356807" cy="276999"/>
          </a:xfrm>
          <a:prstGeom prst="rect">
            <a:avLst/>
          </a:prstGeom>
          <a:noFill/>
        </p:spPr>
        <p:txBody>
          <a:bodyPr wrap="square" rtlCol="0">
            <a:spAutoFit/>
          </a:bodyPr>
          <a:lstStyle/>
          <a:p>
            <a:r>
              <a:rPr lang="en-GB" sz="1200" dirty="0">
                <a:solidFill>
                  <a:srgbClr val="211D1E"/>
                </a:solidFill>
                <a:latin typeface="Univers LT Pro 45 Light" panose="020B0703030502020204" pitchFamily="34" charset="0"/>
              </a:rPr>
              <a:t>Previous Didcot Gateway masterplan imagery</a:t>
            </a:r>
            <a:endParaRPr lang="en-GB" sz="1200" dirty="0"/>
          </a:p>
        </p:txBody>
      </p:sp>
    </p:spTree>
    <p:extLst>
      <p:ext uri="{BB962C8B-B14F-4D97-AF65-F5344CB8AC3E}">
        <p14:creationId xmlns:p14="http://schemas.microsoft.com/office/powerpoint/2010/main" val="1584616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990907-8F8F-4014-AE53-E695FB3F9992}"/>
              </a:ext>
            </a:extLst>
          </p:cNvPr>
          <p:cNvSpPr txBox="1"/>
          <p:nvPr/>
        </p:nvSpPr>
        <p:spPr>
          <a:xfrm>
            <a:off x="242708" y="-143629"/>
            <a:ext cx="5431952" cy="4229363"/>
          </a:xfrm>
          <a:prstGeom prst="rect">
            <a:avLst/>
          </a:prstGeom>
          <a:noFill/>
        </p:spPr>
        <p:txBody>
          <a:bodyPr wrap="square" rtlCol="0">
            <a:spAutoFit/>
          </a:bodyPr>
          <a:lstStyle/>
          <a:p>
            <a:endParaRPr lang="en-GB" sz="2000" dirty="0">
              <a:solidFill>
                <a:schemeClr val="accent1"/>
              </a:solidFill>
              <a:latin typeface="Univers LT Pro 45 Light" panose="020B0403020202020204" pitchFamily="34" charset="0"/>
            </a:endParaRPr>
          </a:p>
          <a:p>
            <a:r>
              <a:rPr lang="en-GB" sz="2400" dirty="0" err="1">
                <a:solidFill>
                  <a:schemeClr val="accent1"/>
                </a:solidFill>
                <a:latin typeface="Univers LT Pro 45 Light" panose="020B0403020202020204" pitchFamily="34" charset="0"/>
              </a:rPr>
              <a:t>Masterplanning</a:t>
            </a:r>
            <a:r>
              <a:rPr lang="en-GB" sz="2400" dirty="0">
                <a:solidFill>
                  <a:schemeClr val="accent1"/>
                </a:solidFill>
                <a:latin typeface="Univers LT Pro 45 Light" panose="020B0403020202020204" pitchFamily="34" charset="0"/>
              </a:rPr>
              <a:t> the Gateway area</a:t>
            </a:r>
          </a:p>
          <a:p>
            <a:endParaRPr lang="en-GB" sz="2400" dirty="0">
              <a:solidFill>
                <a:schemeClr val="accent1"/>
              </a:solidFill>
              <a:latin typeface="Univers LT Pro 45 Light" panose="020B0403020202020204" pitchFamily="34" charset="0"/>
            </a:endParaRPr>
          </a:p>
          <a:p>
            <a:pPr marL="285750" indent="-285750">
              <a:lnSpc>
                <a:spcPct val="125000"/>
              </a:lnSpc>
              <a:buFont typeface="Wingdings" panose="05000000000000000000" pitchFamily="2" charset="2"/>
              <a:buChar char="§"/>
            </a:pPr>
            <a:r>
              <a:rPr lang="en-GB" dirty="0">
                <a:solidFill>
                  <a:srgbClr val="211D1E"/>
                </a:solidFill>
                <a:latin typeface="Univers LT Pro 45 Light" panose="020B0403020202020204" pitchFamily="34" charset="0"/>
              </a:rPr>
              <a:t>A </a:t>
            </a:r>
            <a:r>
              <a:rPr lang="en-GB" dirty="0">
                <a:latin typeface="Univers LT Pro 45 Light" panose="020B0403020202020204" pitchFamily="34" charset="0"/>
              </a:rPr>
              <a:t>process has been undertaken to deliver a masterplan to </a:t>
            </a:r>
            <a:r>
              <a:rPr lang="en-GB" dirty="0">
                <a:solidFill>
                  <a:srgbClr val="211D1E"/>
                </a:solidFill>
                <a:latin typeface="Univers LT Pro 45 Light" panose="020B0403020202020204" pitchFamily="34" charset="0"/>
              </a:rPr>
              <a:t>ensure that our building and site design fit in with and co-ordinate with the development proposals for sites owned by other landowners, such as Homes England who own much of the rest of the Gateway area</a:t>
            </a:r>
            <a:endParaRPr lang="en-GB" strike="sngStrike" dirty="0">
              <a:solidFill>
                <a:srgbClr val="FF0000"/>
              </a:solidFill>
              <a:latin typeface="Univers LT Pro 45 Light" panose="020B0403020202020204" pitchFamily="34" charset="0"/>
            </a:endParaRPr>
          </a:p>
          <a:p>
            <a:pPr marL="285750" indent="-285750">
              <a:lnSpc>
                <a:spcPct val="125000"/>
              </a:lnSpc>
              <a:buFont typeface="Wingdings" panose="05000000000000000000" pitchFamily="2" charset="2"/>
              <a:buChar char="§"/>
            </a:pPr>
            <a:endParaRPr lang="en-GB" dirty="0">
              <a:solidFill>
                <a:srgbClr val="211D1E"/>
              </a:solidFill>
              <a:latin typeface="Univers LT Pro 45 Light" panose="020B0403020202020204" pitchFamily="34" charset="0"/>
            </a:endParaRPr>
          </a:p>
          <a:p>
            <a:pPr marL="285750" indent="-285750">
              <a:lnSpc>
                <a:spcPct val="125000"/>
              </a:lnSpc>
              <a:buFont typeface="Wingdings" panose="05000000000000000000" pitchFamily="2" charset="2"/>
              <a:buChar char="§"/>
            </a:pPr>
            <a:r>
              <a:rPr lang="en-GB" dirty="0">
                <a:solidFill>
                  <a:srgbClr val="211D1E"/>
                </a:solidFill>
                <a:latin typeface="Univers LT Pro 45 Light" panose="020B0403020202020204" pitchFamily="34" charset="0"/>
              </a:rPr>
              <a:t>The masterplan proposals provide context and support for planning applications on individual sites </a:t>
            </a:r>
          </a:p>
        </p:txBody>
      </p:sp>
      <p:pic>
        <p:nvPicPr>
          <p:cNvPr id="4" name="Picture 3">
            <a:extLst>
              <a:ext uri="{FF2B5EF4-FFF2-40B4-BE49-F238E27FC236}">
                <a16:creationId xmlns:a16="http://schemas.microsoft.com/office/drawing/2014/main" id="{2E1E9182-3A4F-486B-A157-0F4E21339C36}"/>
              </a:ext>
            </a:extLst>
          </p:cNvPr>
          <p:cNvPicPr>
            <a:picLocks noChangeAspect="1"/>
          </p:cNvPicPr>
          <p:nvPr/>
        </p:nvPicPr>
        <p:blipFill>
          <a:blip r:embed="rId3"/>
          <a:stretch>
            <a:fillRect/>
          </a:stretch>
        </p:blipFill>
        <p:spPr>
          <a:xfrm>
            <a:off x="5674660" y="430649"/>
            <a:ext cx="5999886" cy="3696899"/>
          </a:xfrm>
          <a:prstGeom prst="rect">
            <a:avLst/>
          </a:prstGeom>
        </p:spPr>
      </p:pic>
      <p:sp>
        <p:nvSpPr>
          <p:cNvPr id="6" name="TextBox 5">
            <a:extLst>
              <a:ext uri="{FF2B5EF4-FFF2-40B4-BE49-F238E27FC236}">
                <a16:creationId xmlns:a16="http://schemas.microsoft.com/office/drawing/2014/main" id="{DA89F862-D4E9-4A60-9A33-7AAB5398244E}"/>
              </a:ext>
            </a:extLst>
          </p:cNvPr>
          <p:cNvSpPr txBox="1"/>
          <p:nvPr/>
        </p:nvSpPr>
        <p:spPr>
          <a:xfrm>
            <a:off x="242708" y="4275465"/>
            <a:ext cx="11706584" cy="1105431"/>
          </a:xfrm>
          <a:prstGeom prst="rect">
            <a:avLst/>
          </a:prstGeom>
          <a:noFill/>
        </p:spPr>
        <p:txBody>
          <a:bodyPr wrap="square">
            <a:spAutoFit/>
          </a:bodyPr>
          <a:lstStyle/>
          <a:p>
            <a:pPr marL="285750" indent="-285750">
              <a:lnSpc>
                <a:spcPct val="125000"/>
              </a:lnSpc>
              <a:buFont typeface="Wingdings" panose="05000000000000000000" pitchFamily="2" charset="2"/>
              <a:buChar char="§"/>
            </a:pPr>
            <a:r>
              <a:rPr lang="en-GB" dirty="0">
                <a:solidFill>
                  <a:srgbClr val="211D1E"/>
                </a:solidFill>
                <a:latin typeface="Univers LT Pro 45 Light" panose="020B0403020202020204" pitchFamily="34" charset="0"/>
              </a:rPr>
              <a:t>Individual applications are then considered by planning on their own merits, in the context of the masterplan</a:t>
            </a:r>
          </a:p>
          <a:p>
            <a:pPr marL="285750" indent="-285750">
              <a:lnSpc>
                <a:spcPct val="125000"/>
              </a:lnSpc>
              <a:buFont typeface="Wingdings" panose="05000000000000000000" pitchFamily="2" charset="2"/>
              <a:buChar char="§"/>
            </a:pPr>
            <a:endParaRPr lang="en-GB" dirty="0">
              <a:solidFill>
                <a:srgbClr val="211D1E"/>
              </a:solidFill>
              <a:latin typeface="Univers LT Pro 45 Light" panose="020B0403020202020204" pitchFamily="34" charset="0"/>
            </a:endParaRPr>
          </a:p>
          <a:p>
            <a:pPr marL="285750" indent="-285750">
              <a:lnSpc>
                <a:spcPct val="125000"/>
              </a:lnSpc>
              <a:buFont typeface="Wingdings" panose="05000000000000000000" pitchFamily="2" charset="2"/>
              <a:buChar char="§"/>
            </a:pPr>
            <a:r>
              <a:rPr lang="en-GB" dirty="0">
                <a:solidFill>
                  <a:srgbClr val="211D1E"/>
                </a:solidFill>
                <a:latin typeface="Univers LT Pro 45 Light" panose="020B0403020202020204" pitchFamily="34" charset="0"/>
              </a:rPr>
              <a:t>This presentation covers the councils office site, but cannot cover issues relating to land owned and controlled by others.</a:t>
            </a:r>
          </a:p>
        </p:txBody>
      </p:sp>
    </p:spTree>
    <p:extLst>
      <p:ext uri="{BB962C8B-B14F-4D97-AF65-F5344CB8AC3E}">
        <p14:creationId xmlns:p14="http://schemas.microsoft.com/office/powerpoint/2010/main" val="638621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5F33D6-3583-44FB-86D4-95208B1462AF}"/>
              </a:ext>
            </a:extLst>
          </p:cNvPr>
          <p:cNvSpPr>
            <a:spLocks noGrp="1"/>
          </p:cNvSpPr>
          <p:nvPr>
            <p:ph type="title" idx="4294967295"/>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CONCEPT DESIGN</a:t>
            </a:r>
          </a:p>
        </p:txBody>
      </p:sp>
      <p:sp>
        <p:nvSpPr>
          <p:cNvPr id="6" name="TextBox 5">
            <a:extLst>
              <a:ext uri="{FF2B5EF4-FFF2-40B4-BE49-F238E27FC236}">
                <a16:creationId xmlns:a16="http://schemas.microsoft.com/office/drawing/2014/main" id="{06E84DC6-241A-49B7-9A95-A71E4BDF4286}"/>
              </a:ext>
            </a:extLst>
          </p:cNvPr>
          <p:cNvSpPr txBox="1"/>
          <p:nvPr/>
        </p:nvSpPr>
        <p:spPr>
          <a:xfrm>
            <a:off x="5797928" y="663714"/>
            <a:ext cx="3799505" cy="4547399"/>
          </a:xfrm>
          <a:prstGeom prst="rect">
            <a:avLst/>
          </a:prstGeom>
          <a:noFill/>
        </p:spPr>
        <p:txBody>
          <a:bodyPr wrap="square" rtlCol="0">
            <a:spAutoFit/>
          </a:bodyPr>
          <a:lstStyle/>
          <a:p>
            <a:endParaRPr lang="en-GB" sz="2400" dirty="0">
              <a:solidFill>
                <a:schemeClr val="accent1"/>
              </a:solidFill>
              <a:latin typeface="Univers LT Pro 45 Light" panose="020B0403020202020204" pitchFamily="34" charset="0"/>
            </a:endParaRPr>
          </a:p>
          <a:p>
            <a:pPr marL="285750" indent="-285750">
              <a:lnSpc>
                <a:spcPct val="125000"/>
              </a:lnSpc>
              <a:buFont typeface="Wingdings" panose="05000000000000000000" pitchFamily="2" charset="2"/>
              <a:buChar char="§"/>
            </a:pPr>
            <a:r>
              <a:rPr lang="en-GB" dirty="0">
                <a:solidFill>
                  <a:srgbClr val="211D1E"/>
                </a:solidFill>
                <a:latin typeface="Univers LT Pro 45 Light" panose="020B0403020202020204" pitchFamily="34" charset="0"/>
              </a:rPr>
              <a:t>Cabinet have approved the concept design and the move to the next detailed design stage</a:t>
            </a:r>
          </a:p>
          <a:p>
            <a:pPr marL="285750" indent="-285750">
              <a:lnSpc>
                <a:spcPct val="125000"/>
              </a:lnSpc>
              <a:buFont typeface="Wingdings" panose="05000000000000000000" pitchFamily="2" charset="2"/>
              <a:buChar char="§"/>
            </a:pPr>
            <a:endParaRPr lang="en-GB" dirty="0">
              <a:solidFill>
                <a:srgbClr val="211D1E"/>
              </a:solidFill>
              <a:latin typeface="Univers LT Pro 45 Light" panose="020B0403020202020204" pitchFamily="34" charset="0"/>
            </a:endParaRPr>
          </a:p>
          <a:p>
            <a:pPr marL="285750" indent="-285750">
              <a:lnSpc>
                <a:spcPct val="125000"/>
              </a:lnSpc>
              <a:buFont typeface="Wingdings" panose="05000000000000000000" pitchFamily="2" charset="2"/>
              <a:buChar char="§"/>
            </a:pPr>
            <a:r>
              <a:rPr lang="en-GB" dirty="0">
                <a:solidFill>
                  <a:srgbClr val="211D1E"/>
                </a:solidFill>
                <a:latin typeface="Univers LT Pro 45 Light" panose="020B0403020202020204" pitchFamily="34" charset="0"/>
              </a:rPr>
              <a:t>Further cabinet decision required to enter into contract to deliver the building.</a:t>
            </a:r>
          </a:p>
          <a:p>
            <a:pPr marL="285750" indent="-285750">
              <a:lnSpc>
                <a:spcPct val="125000"/>
              </a:lnSpc>
              <a:buFont typeface="Wingdings" panose="05000000000000000000" pitchFamily="2" charset="2"/>
              <a:buChar char="§"/>
            </a:pPr>
            <a:endParaRPr lang="en-GB" dirty="0">
              <a:solidFill>
                <a:srgbClr val="211D1E"/>
              </a:solidFill>
              <a:latin typeface="Univers LT Pro 45 Light" panose="020B0403020202020204" pitchFamily="34" charset="0"/>
            </a:endParaRPr>
          </a:p>
          <a:p>
            <a:pPr marL="285750" indent="-285750">
              <a:lnSpc>
                <a:spcPct val="125000"/>
              </a:lnSpc>
              <a:buFont typeface="Wingdings" panose="05000000000000000000" pitchFamily="2" charset="2"/>
              <a:buChar char="§"/>
            </a:pPr>
            <a:r>
              <a:rPr lang="en-GB" sz="1800" dirty="0">
                <a:effectLst/>
                <a:latin typeface="Calibri" panose="020F0502020204030204" pitchFamily="34" charset="0"/>
                <a:ea typeface="Calibri" panose="020F0502020204030204" pitchFamily="34" charset="0"/>
              </a:rPr>
              <a:t>Continual review of our office accommodation requirements, the financial viability of the programme and our sustainability outcomes.</a:t>
            </a:r>
            <a:endParaRPr lang="en-GB" dirty="0">
              <a:solidFill>
                <a:srgbClr val="211D1E"/>
              </a:solidFill>
              <a:latin typeface="Univers LT Pro 45 Light" panose="020B0403020202020204" pitchFamily="34" charset="0"/>
            </a:endParaRPr>
          </a:p>
        </p:txBody>
      </p:sp>
    </p:spTree>
    <p:extLst>
      <p:ext uri="{BB962C8B-B14F-4D97-AF65-F5344CB8AC3E}">
        <p14:creationId xmlns:p14="http://schemas.microsoft.com/office/powerpoint/2010/main" val="3146972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with medium confidence">
            <a:extLst>
              <a:ext uri="{FF2B5EF4-FFF2-40B4-BE49-F238E27FC236}">
                <a16:creationId xmlns:a16="http://schemas.microsoft.com/office/drawing/2014/main" id="{DA09AF24-6922-4251-8FB2-3DB57EF5ADB5}"/>
              </a:ext>
            </a:extLst>
          </p:cNvPr>
          <p:cNvPicPr>
            <a:picLocks noChangeAspect="1"/>
          </p:cNvPicPr>
          <p:nvPr/>
        </p:nvPicPr>
        <p:blipFill rotWithShape="1">
          <a:blip r:embed="rId3">
            <a:extLst>
              <a:ext uri="{28A0092B-C50C-407E-A947-70E740481C1C}">
                <a14:useLocalDpi xmlns:a14="http://schemas.microsoft.com/office/drawing/2010/main" val="0"/>
              </a:ext>
            </a:extLst>
          </a:blip>
          <a:srcRect l="8512" t="3037" r="14503" b="5345"/>
          <a:stretch/>
        </p:blipFill>
        <p:spPr>
          <a:xfrm>
            <a:off x="4042212" y="8326"/>
            <a:ext cx="8149787" cy="6850812"/>
          </a:xfrm>
          <a:prstGeom prst="rect">
            <a:avLst/>
          </a:prstGeom>
        </p:spPr>
      </p:pic>
      <p:sp>
        <p:nvSpPr>
          <p:cNvPr id="2" name="Rectangle 1">
            <a:extLst>
              <a:ext uri="{FF2B5EF4-FFF2-40B4-BE49-F238E27FC236}">
                <a16:creationId xmlns:a16="http://schemas.microsoft.com/office/drawing/2014/main" id="{AEDA65E8-0787-41C0-8075-CBFECB8B1573}"/>
              </a:ext>
            </a:extLst>
          </p:cNvPr>
          <p:cNvSpPr/>
          <p:nvPr/>
        </p:nvSpPr>
        <p:spPr>
          <a:xfrm>
            <a:off x="3689498" y="0"/>
            <a:ext cx="925033" cy="34456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BFA63E95-43A3-4BC1-815C-3EAD85242701}"/>
              </a:ext>
            </a:extLst>
          </p:cNvPr>
          <p:cNvSpPr txBox="1"/>
          <p:nvPr/>
        </p:nvSpPr>
        <p:spPr>
          <a:xfrm>
            <a:off x="242708" y="304536"/>
            <a:ext cx="6102034" cy="323165"/>
          </a:xfrm>
          <a:prstGeom prst="rect">
            <a:avLst/>
          </a:prstGeom>
          <a:noFill/>
        </p:spPr>
        <p:txBody>
          <a:bodyPr wrap="square">
            <a:spAutoFit/>
          </a:bodyPr>
          <a:lstStyle/>
          <a:p>
            <a:pPr>
              <a:lnSpc>
                <a:spcPts val="1800"/>
              </a:lnSpc>
              <a:spcAft>
                <a:spcPts val="600"/>
              </a:spcAft>
              <a:tabLst>
                <a:tab pos="900430" algn="l"/>
              </a:tabLst>
            </a:pPr>
            <a:r>
              <a:rPr lang="en-GB" sz="2000" b="1" cap="all" dirty="0">
                <a:solidFill>
                  <a:srgbClr val="00833C"/>
                </a:solidFill>
                <a:effectLst/>
                <a:latin typeface="DIN OT" panose="020B0504020201010104" pitchFamily="34" charset="0"/>
                <a:ea typeface="MS Gothic" panose="020B0609070205080204" pitchFamily="49" charset="-128"/>
                <a:cs typeface="Times New Roman" panose="02020603050405020304" pitchFamily="18" charset="0"/>
              </a:rPr>
              <a:t>Site plan</a:t>
            </a:r>
          </a:p>
        </p:txBody>
      </p:sp>
      <p:sp>
        <p:nvSpPr>
          <p:cNvPr id="6" name="TextBox 5">
            <a:extLst>
              <a:ext uri="{FF2B5EF4-FFF2-40B4-BE49-F238E27FC236}">
                <a16:creationId xmlns:a16="http://schemas.microsoft.com/office/drawing/2014/main" id="{1B83C38E-B8E9-4038-A09B-76C5DE706066}"/>
              </a:ext>
            </a:extLst>
          </p:cNvPr>
          <p:cNvSpPr txBox="1"/>
          <p:nvPr/>
        </p:nvSpPr>
        <p:spPr>
          <a:xfrm>
            <a:off x="242707" y="627701"/>
            <a:ext cx="3799505" cy="4878259"/>
          </a:xfrm>
          <a:prstGeom prst="rect">
            <a:avLst/>
          </a:prstGeom>
          <a:noFill/>
        </p:spPr>
        <p:txBody>
          <a:bodyPr wrap="square" rtlCol="0">
            <a:spAutoFit/>
          </a:bodyPr>
          <a:lstStyle/>
          <a:p>
            <a:endParaRPr lang="en-GB" sz="2000" dirty="0">
              <a:solidFill>
                <a:schemeClr val="accent1"/>
              </a:solidFill>
              <a:latin typeface="Univers LT Pro 45 Light" panose="020B0403020202020204" pitchFamily="34" charset="0"/>
            </a:endParaRPr>
          </a:p>
          <a:p>
            <a:r>
              <a:rPr lang="en-GB" sz="2400" dirty="0">
                <a:solidFill>
                  <a:schemeClr val="accent1"/>
                </a:solidFill>
                <a:latin typeface="Univers LT Pro 45 Light" panose="020B0403020202020204" pitchFamily="34" charset="0"/>
              </a:rPr>
              <a:t>Site Strategy</a:t>
            </a:r>
          </a:p>
          <a:p>
            <a:endParaRPr lang="en-GB" sz="2400" dirty="0">
              <a:solidFill>
                <a:schemeClr val="accent1"/>
              </a:solidFill>
              <a:latin typeface="Univers LT Pro 45 Light" panose="020B0403020202020204" pitchFamily="34" charset="0"/>
            </a:endParaRPr>
          </a:p>
          <a:p>
            <a:pPr marL="285750" indent="-285750">
              <a:lnSpc>
                <a:spcPct val="125000"/>
              </a:lnSpc>
              <a:buFont typeface="Wingdings" panose="05000000000000000000" pitchFamily="2" charset="2"/>
              <a:buChar char="§"/>
            </a:pPr>
            <a:r>
              <a:rPr lang="en-GB" dirty="0">
                <a:solidFill>
                  <a:srgbClr val="211D1E"/>
                </a:solidFill>
                <a:latin typeface="Univers LT Pro 45 Light" panose="020B0403020202020204" pitchFamily="34" charset="0"/>
              </a:rPr>
              <a:t>Addresses the railway station, improving the arrival experience into Didcot</a:t>
            </a:r>
          </a:p>
          <a:p>
            <a:pPr marL="285750" indent="-285750">
              <a:lnSpc>
                <a:spcPct val="125000"/>
              </a:lnSpc>
              <a:buFont typeface="Wingdings" panose="05000000000000000000" pitchFamily="2" charset="2"/>
              <a:buChar char="§"/>
            </a:pPr>
            <a:endParaRPr lang="en-GB" dirty="0">
              <a:solidFill>
                <a:srgbClr val="211D1E"/>
              </a:solidFill>
              <a:latin typeface="Univers LT Pro 45 Light" panose="020B0403020202020204" pitchFamily="34" charset="0"/>
            </a:endParaRPr>
          </a:p>
          <a:p>
            <a:pPr marL="285750" indent="-285750">
              <a:lnSpc>
                <a:spcPct val="125000"/>
              </a:lnSpc>
              <a:buFont typeface="Wingdings" panose="05000000000000000000" pitchFamily="2" charset="2"/>
              <a:buChar char="§"/>
            </a:pPr>
            <a:r>
              <a:rPr lang="en-GB" dirty="0">
                <a:solidFill>
                  <a:srgbClr val="211D1E"/>
                </a:solidFill>
                <a:latin typeface="Univers LT Pro 45 Light" panose="020B0403020202020204" pitchFamily="34" charset="0"/>
              </a:rPr>
              <a:t>Multiple external amenity spaces</a:t>
            </a:r>
          </a:p>
          <a:p>
            <a:pPr marL="285750" indent="-285750">
              <a:lnSpc>
                <a:spcPct val="125000"/>
              </a:lnSpc>
              <a:buFont typeface="Wingdings" panose="05000000000000000000" pitchFamily="2" charset="2"/>
              <a:buChar char="§"/>
            </a:pPr>
            <a:endParaRPr lang="en-GB" dirty="0">
              <a:solidFill>
                <a:srgbClr val="211D1E"/>
              </a:solidFill>
              <a:latin typeface="Univers LT Pro 45 Light" panose="020B0403020202020204" pitchFamily="34" charset="0"/>
            </a:endParaRPr>
          </a:p>
          <a:p>
            <a:pPr marL="285750" indent="-285750">
              <a:lnSpc>
                <a:spcPct val="125000"/>
              </a:lnSpc>
              <a:buFont typeface="Wingdings" panose="05000000000000000000" pitchFamily="2" charset="2"/>
              <a:buChar char="§"/>
            </a:pPr>
            <a:r>
              <a:rPr lang="en-GB" dirty="0">
                <a:solidFill>
                  <a:srgbClr val="211D1E"/>
                </a:solidFill>
                <a:latin typeface="Univers LT Pro 45 Light" panose="020B0403020202020204" pitchFamily="34" charset="0"/>
              </a:rPr>
              <a:t>Coffee shop with outside seating contributes to an active frontage</a:t>
            </a:r>
          </a:p>
          <a:p>
            <a:endParaRPr lang="en-GB" dirty="0">
              <a:solidFill>
                <a:srgbClr val="211D1E"/>
              </a:solidFill>
              <a:latin typeface="Univers LT Pro 45 Light" panose="020B0403020202020204" pitchFamily="34" charset="0"/>
            </a:endParaRPr>
          </a:p>
        </p:txBody>
      </p:sp>
    </p:spTree>
    <p:extLst>
      <p:ext uri="{BB962C8B-B14F-4D97-AF65-F5344CB8AC3E}">
        <p14:creationId xmlns:p14="http://schemas.microsoft.com/office/powerpoint/2010/main" val="1849737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ADF2940-94A8-40F3-819C-F1AFFB5A1949}"/>
              </a:ext>
            </a:extLst>
          </p:cNvPr>
          <p:cNvSpPr txBox="1"/>
          <p:nvPr/>
        </p:nvSpPr>
        <p:spPr>
          <a:xfrm>
            <a:off x="242708" y="304536"/>
            <a:ext cx="6102034" cy="333168"/>
          </a:xfrm>
          <a:prstGeom prst="rect">
            <a:avLst/>
          </a:prstGeom>
          <a:noFill/>
        </p:spPr>
        <p:txBody>
          <a:bodyPr wrap="square">
            <a:spAutoFit/>
          </a:bodyPr>
          <a:lstStyle/>
          <a:p>
            <a:pPr>
              <a:lnSpc>
                <a:spcPts val="1800"/>
              </a:lnSpc>
              <a:spcAft>
                <a:spcPts val="600"/>
              </a:spcAft>
              <a:tabLst>
                <a:tab pos="900430" algn="l"/>
              </a:tabLst>
            </a:pPr>
            <a:r>
              <a:rPr lang="en-GB" sz="2000" b="1" cap="all" dirty="0">
                <a:solidFill>
                  <a:srgbClr val="00833C"/>
                </a:solidFill>
                <a:effectLst/>
                <a:latin typeface="DIN OT" panose="020B0504020201010104" pitchFamily="34" charset="0"/>
                <a:ea typeface="MS Gothic" panose="020B0609070205080204" pitchFamily="49" charset="-128"/>
                <a:cs typeface="Times New Roman" panose="02020603050405020304" pitchFamily="18" charset="0"/>
              </a:rPr>
              <a:t>Design influences - The railway</a:t>
            </a:r>
          </a:p>
        </p:txBody>
      </p:sp>
      <p:sp>
        <p:nvSpPr>
          <p:cNvPr id="10" name="TextBox 9">
            <a:extLst>
              <a:ext uri="{FF2B5EF4-FFF2-40B4-BE49-F238E27FC236}">
                <a16:creationId xmlns:a16="http://schemas.microsoft.com/office/drawing/2014/main" id="{07049509-54CB-4B85-B1EA-CF5E76B94C0D}"/>
              </a:ext>
            </a:extLst>
          </p:cNvPr>
          <p:cNvSpPr txBox="1"/>
          <p:nvPr/>
        </p:nvSpPr>
        <p:spPr>
          <a:xfrm>
            <a:off x="242707" y="1081943"/>
            <a:ext cx="4765227" cy="1292662"/>
          </a:xfrm>
          <a:prstGeom prst="rect">
            <a:avLst/>
          </a:prstGeom>
          <a:noFill/>
        </p:spPr>
        <p:txBody>
          <a:bodyPr wrap="square" rtlCol="0">
            <a:spAutoFit/>
          </a:bodyPr>
          <a:lstStyle/>
          <a:p>
            <a:pPr marL="285750" indent="-285750">
              <a:buFont typeface="Wingdings" panose="05000000000000000000" pitchFamily="2" charset="2"/>
              <a:buChar char="§"/>
            </a:pPr>
            <a:r>
              <a:rPr lang="en-GB" dirty="0">
                <a:solidFill>
                  <a:srgbClr val="211D1E"/>
                </a:solidFill>
                <a:latin typeface="Univers LT Pro 45 Light" panose="020B0703030502020204" pitchFamily="34" charset="0"/>
              </a:rPr>
              <a:t>Functionality expressed through form</a:t>
            </a:r>
          </a:p>
          <a:p>
            <a:pPr marL="285750" indent="-285750">
              <a:buFont typeface="Wingdings" panose="05000000000000000000" pitchFamily="2" charset="2"/>
              <a:buChar char="§"/>
            </a:pPr>
            <a:endParaRPr lang="en-GB" dirty="0">
              <a:solidFill>
                <a:srgbClr val="211D1E"/>
              </a:solidFill>
              <a:latin typeface="Univers LT Pro 45 Light" panose="020B0703030502020204" pitchFamily="34" charset="0"/>
            </a:endParaRPr>
          </a:p>
          <a:p>
            <a:pPr marL="285750" indent="-285750">
              <a:buFont typeface="Wingdings" panose="05000000000000000000" pitchFamily="2" charset="2"/>
              <a:buChar char="§"/>
            </a:pPr>
            <a:r>
              <a:rPr lang="en-GB" dirty="0">
                <a:solidFill>
                  <a:srgbClr val="211D1E"/>
                </a:solidFill>
                <a:latin typeface="Univers LT Pro 45 Light" panose="020B0703030502020204" pitchFamily="34" charset="0"/>
              </a:rPr>
              <a:t>Growth and industry </a:t>
            </a:r>
          </a:p>
          <a:p>
            <a:pPr marL="285750" indent="-285750">
              <a:buFont typeface="Wingdings" panose="05000000000000000000" pitchFamily="2" charset="2"/>
              <a:buChar char="§"/>
            </a:pPr>
            <a:endParaRPr lang="en-GB" sz="2400" dirty="0"/>
          </a:p>
        </p:txBody>
      </p:sp>
      <p:pic>
        <p:nvPicPr>
          <p:cNvPr id="7" name="Picture 6" descr="Diagram, engineering drawing&#10;&#10;Description automatically generated">
            <a:extLst>
              <a:ext uri="{FF2B5EF4-FFF2-40B4-BE49-F238E27FC236}">
                <a16:creationId xmlns:a16="http://schemas.microsoft.com/office/drawing/2014/main" id="{211742DA-DFD6-4CAF-AF5F-2389F030DF2D}"/>
              </a:ext>
            </a:extLst>
          </p:cNvPr>
          <p:cNvPicPr>
            <a:picLocks noChangeAspect="1"/>
          </p:cNvPicPr>
          <p:nvPr/>
        </p:nvPicPr>
        <p:blipFill rotWithShape="1">
          <a:blip r:embed="rId3">
            <a:extLst>
              <a:ext uri="{28A0092B-C50C-407E-A947-70E740481C1C}">
                <a14:useLocalDpi xmlns:a14="http://schemas.microsoft.com/office/drawing/2010/main" val="0"/>
              </a:ext>
            </a:extLst>
          </a:blip>
          <a:srcRect l="6494"/>
          <a:stretch/>
        </p:blipFill>
        <p:spPr>
          <a:xfrm>
            <a:off x="6259702" y="1815119"/>
            <a:ext cx="5840572" cy="3760915"/>
          </a:xfrm>
          <a:prstGeom prst="rect">
            <a:avLst/>
          </a:prstGeom>
        </p:spPr>
      </p:pic>
      <p:grpSp>
        <p:nvGrpSpPr>
          <p:cNvPr id="22" name="Group 21">
            <a:extLst>
              <a:ext uri="{FF2B5EF4-FFF2-40B4-BE49-F238E27FC236}">
                <a16:creationId xmlns:a16="http://schemas.microsoft.com/office/drawing/2014/main" id="{826D4A51-55CD-41D7-93C5-C54EB82C7BAA}"/>
              </a:ext>
            </a:extLst>
          </p:cNvPr>
          <p:cNvGrpSpPr/>
          <p:nvPr/>
        </p:nvGrpSpPr>
        <p:grpSpPr>
          <a:xfrm>
            <a:off x="605237" y="2651603"/>
            <a:ext cx="5894800" cy="5286093"/>
            <a:chOff x="6196671" y="2307248"/>
            <a:chExt cx="6108749" cy="5477948"/>
          </a:xfrm>
        </p:grpSpPr>
        <p:pic>
          <p:nvPicPr>
            <p:cNvPr id="24" name="Picture 23" descr="A sketch of a building&#10;&#10;Description automatically generated with low confidence">
              <a:extLst>
                <a:ext uri="{FF2B5EF4-FFF2-40B4-BE49-F238E27FC236}">
                  <a16:creationId xmlns:a16="http://schemas.microsoft.com/office/drawing/2014/main" id="{3259031F-E846-403A-8DB5-B85CCFA27402}"/>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12000"/>
                      </a14:imgEffect>
                      <a14:imgEffect>
                        <a14:brightnessContrast bright="3000"/>
                      </a14:imgEffect>
                    </a14:imgLayer>
                  </a14:imgProps>
                </a:ext>
                <a:ext uri="{28A0092B-C50C-407E-A947-70E740481C1C}">
                  <a14:useLocalDpi xmlns:a14="http://schemas.microsoft.com/office/drawing/2010/main" val="0"/>
                </a:ext>
              </a:extLst>
            </a:blip>
            <a:srcRect t="43295" r="40690" b="-929"/>
            <a:stretch/>
          </p:blipFill>
          <p:spPr>
            <a:xfrm rot="5400000">
              <a:off x="7019442" y="1484477"/>
              <a:ext cx="4407009" cy="6052552"/>
            </a:xfrm>
            <a:prstGeom prst="rect">
              <a:avLst/>
            </a:prstGeom>
          </p:spPr>
        </p:pic>
        <p:sp>
          <p:nvSpPr>
            <p:cNvPr id="25" name="Rectangle 24">
              <a:extLst>
                <a:ext uri="{FF2B5EF4-FFF2-40B4-BE49-F238E27FC236}">
                  <a16:creationId xmlns:a16="http://schemas.microsoft.com/office/drawing/2014/main" id="{24F6DB7C-1674-49D0-BF90-0903298BD482}"/>
                </a:ext>
              </a:extLst>
            </p:cNvPr>
            <p:cNvSpPr/>
            <p:nvPr/>
          </p:nvSpPr>
          <p:spPr>
            <a:xfrm>
              <a:off x="9714620" y="4733345"/>
              <a:ext cx="2590800" cy="2305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3E60B743-BBAF-40C4-BF78-DF8AFBA2C6F3}"/>
                </a:ext>
              </a:extLst>
            </p:cNvPr>
            <p:cNvSpPr/>
            <p:nvPr/>
          </p:nvSpPr>
          <p:spPr>
            <a:xfrm>
              <a:off x="6892368" y="5257212"/>
              <a:ext cx="4672320" cy="25279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CE6E7B25-2137-4874-8A3C-2FB9629A9522}"/>
                </a:ext>
              </a:extLst>
            </p:cNvPr>
            <p:cNvSpPr/>
            <p:nvPr/>
          </p:nvSpPr>
          <p:spPr>
            <a:xfrm>
              <a:off x="10554590" y="4470975"/>
              <a:ext cx="1750829" cy="27201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726254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AC60215-EFCD-45C2-B9EA-9401040DAC04}"/>
              </a:ext>
            </a:extLst>
          </p:cNvPr>
          <p:cNvSpPr txBox="1"/>
          <p:nvPr/>
        </p:nvSpPr>
        <p:spPr>
          <a:xfrm>
            <a:off x="242707" y="627701"/>
            <a:ext cx="5853293" cy="4983416"/>
          </a:xfrm>
          <a:prstGeom prst="rect">
            <a:avLst/>
          </a:prstGeom>
          <a:noFill/>
        </p:spPr>
        <p:txBody>
          <a:bodyPr wrap="square" rtlCol="0">
            <a:spAutoFit/>
          </a:bodyPr>
          <a:lstStyle/>
          <a:p>
            <a:endParaRPr lang="en-GB" sz="2400" dirty="0">
              <a:solidFill>
                <a:schemeClr val="accent1"/>
              </a:solidFill>
              <a:latin typeface="Univers LT Pro 45 Light" panose="020B0403020202020204" pitchFamily="34" charset="0"/>
            </a:endParaRPr>
          </a:p>
          <a:p>
            <a:r>
              <a:rPr lang="en-GB" sz="2400" dirty="0">
                <a:solidFill>
                  <a:schemeClr val="accent1"/>
                </a:solidFill>
                <a:latin typeface="Univers LT Pro 45 Light" panose="020B0403020202020204" pitchFamily="34" charset="0"/>
              </a:rPr>
              <a:t>Materials</a:t>
            </a:r>
          </a:p>
          <a:p>
            <a:endParaRPr lang="en-GB" sz="2400" dirty="0">
              <a:solidFill>
                <a:schemeClr val="accent1"/>
              </a:solidFill>
              <a:latin typeface="Univers LT Pro 45 Light" panose="020B0403020202020204" pitchFamily="34" charset="0"/>
            </a:endParaRPr>
          </a:p>
          <a:p>
            <a:pPr marL="285750" indent="-285750">
              <a:lnSpc>
                <a:spcPct val="125000"/>
              </a:lnSpc>
              <a:buFont typeface="Wingdings" panose="05000000000000000000" pitchFamily="2" charset="2"/>
              <a:buChar char="§"/>
            </a:pPr>
            <a:r>
              <a:rPr lang="en-GB" dirty="0">
                <a:solidFill>
                  <a:srgbClr val="211D1E"/>
                </a:solidFill>
                <a:latin typeface="Univers LT Pro 45 Light" panose="020B0403020202020204" pitchFamily="34" charset="0"/>
              </a:rPr>
              <a:t>Brick represents strength, solidity and permanence and can be reused at the end of the buildings life</a:t>
            </a:r>
          </a:p>
          <a:p>
            <a:pPr marL="285750" indent="-285750">
              <a:lnSpc>
                <a:spcPct val="125000"/>
              </a:lnSpc>
              <a:buFont typeface="Wingdings" panose="05000000000000000000" pitchFamily="2" charset="2"/>
              <a:buChar char="§"/>
            </a:pPr>
            <a:endParaRPr lang="en-GB" dirty="0">
              <a:solidFill>
                <a:srgbClr val="211D1E"/>
              </a:solidFill>
              <a:latin typeface="Univers LT Pro 45 Light" panose="020B0403020202020204" pitchFamily="34" charset="0"/>
            </a:endParaRPr>
          </a:p>
          <a:p>
            <a:pPr marL="285750" indent="-285750">
              <a:lnSpc>
                <a:spcPct val="125000"/>
              </a:lnSpc>
              <a:buFont typeface="Wingdings" panose="05000000000000000000" pitchFamily="2" charset="2"/>
              <a:buChar char="§"/>
            </a:pPr>
            <a:r>
              <a:rPr lang="en-GB" dirty="0">
                <a:solidFill>
                  <a:srgbClr val="211D1E"/>
                </a:solidFill>
                <a:latin typeface="Univers LT Pro 45 Light" panose="020B0403020202020204" pitchFamily="34" charset="0"/>
              </a:rPr>
              <a:t>Zinc is low maintenance and is easily recycled</a:t>
            </a:r>
          </a:p>
          <a:p>
            <a:pPr marL="285750" indent="-285750">
              <a:lnSpc>
                <a:spcPct val="125000"/>
              </a:lnSpc>
              <a:buFont typeface="Wingdings" panose="05000000000000000000" pitchFamily="2" charset="2"/>
              <a:buChar char="§"/>
            </a:pPr>
            <a:endParaRPr lang="en-GB" dirty="0">
              <a:solidFill>
                <a:srgbClr val="211D1E"/>
              </a:solidFill>
              <a:latin typeface="Univers LT Pro 45 Light" panose="020B0403020202020204" pitchFamily="34" charset="0"/>
            </a:endParaRPr>
          </a:p>
          <a:p>
            <a:pPr marL="285750" indent="-285750">
              <a:lnSpc>
                <a:spcPct val="125000"/>
              </a:lnSpc>
              <a:buFont typeface="Wingdings" panose="05000000000000000000" pitchFamily="2" charset="2"/>
              <a:buChar char="§"/>
            </a:pPr>
            <a:r>
              <a:rPr lang="en-GB" dirty="0">
                <a:solidFill>
                  <a:srgbClr val="211D1E"/>
                </a:solidFill>
                <a:latin typeface="Univers LT Pro 45 Light" panose="020B0403020202020204" pitchFamily="34" charset="0"/>
              </a:rPr>
              <a:t>Green walls support biodiversity</a:t>
            </a:r>
          </a:p>
          <a:p>
            <a:pPr marL="285750" indent="-285750">
              <a:lnSpc>
                <a:spcPct val="125000"/>
              </a:lnSpc>
              <a:buFont typeface="Wingdings" panose="05000000000000000000" pitchFamily="2" charset="2"/>
              <a:buChar char="§"/>
            </a:pPr>
            <a:endParaRPr lang="en-GB" dirty="0">
              <a:solidFill>
                <a:srgbClr val="211D1E"/>
              </a:solidFill>
              <a:latin typeface="Univers LT Pro 45 Light" panose="020B0403020202020204" pitchFamily="34" charset="0"/>
            </a:endParaRPr>
          </a:p>
          <a:p>
            <a:pPr marL="285750" indent="-285750">
              <a:lnSpc>
                <a:spcPct val="125000"/>
              </a:lnSpc>
              <a:buFont typeface="Wingdings" panose="05000000000000000000" pitchFamily="2" charset="2"/>
              <a:buChar char="§"/>
            </a:pPr>
            <a:r>
              <a:rPr lang="en-GB" dirty="0">
                <a:latin typeface="Univers LT Pro 45 Light" panose="020B0403020202020204" pitchFamily="34" charset="0"/>
              </a:rPr>
              <a:t>Solar shading to east, west and south facades</a:t>
            </a:r>
          </a:p>
          <a:p>
            <a:pPr marL="285750" indent="-285750">
              <a:lnSpc>
                <a:spcPct val="125000"/>
              </a:lnSpc>
              <a:buFont typeface="Wingdings" panose="05000000000000000000" pitchFamily="2" charset="2"/>
              <a:buChar char="§"/>
            </a:pPr>
            <a:endParaRPr lang="en-GB" dirty="0">
              <a:latin typeface="Univers LT Pro 45 Light" panose="020B0403020202020204" pitchFamily="34" charset="0"/>
            </a:endParaRPr>
          </a:p>
          <a:p>
            <a:pPr marL="285750" indent="-285750">
              <a:lnSpc>
                <a:spcPct val="125000"/>
              </a:lnSpc>
              <a:buFont typeface="Wingdings" panose="05000000000000000000" pitchFamily="2" charset="2"/>
              <a:buChar char="§"/>
            </a:pPr>
            <a:r>
              <a:rPr lang="en-GB" dirty="0">
                <a:latin typeface="Univers LT Pro 45 Light" panose="020B0403020202020204" pitchFamily="34" charset="0"/>
              </a:rPr>
              <a:t>Triple glazing with automated opening windows for natural ventilation and night time cooling</a:t>
            </a:r>
          </a:p>
        </p:txBody>
      </p:sp>
      <p:sp>
        <p:nvSpPr>
          <p:cNvPr id="10" name="TextBox 9">
            <a:extLst>
              <a:ext uri="{FF2B5EF4-FFF2-40B4-BE49-F238E27FC236}">
                <a16:creationId xmlns:a16="http://schemas.microsoft.com/office/drawing/2014/main" id="{BDB6E4F3-DCAD-43FF-A03C-E755D5162B31}"/>
              </a:ext>
            </a:extLst>
          </p:cNvPr>
          <p:cNvSpPr txBox="1"/>
          <p:nvPr/>
        </p:nvSpPr>
        <p:spPr>
          <a:xfrm>
            <a:off x="242708" y="304536"/>
            <a:ext cx="6102034" cy="323165"/>
          </a:xfrm>
          <a:prstGeom prst="rect">
            <a:avLst/>
          </a:prstGeom>
          <a:noFill/>
        </p:spPr>
        <p:txBody>
          <a:bodyPr wrap="square">
            <a:spAutoFit/>
          </a:bodyPr>
          <a:lstStyle/>
          <a:p>
            <a:pPr>
              <a:lnSpc>
                <a:spcPts val="1800"/>
              </a:lnSpc>
              <a:spcAft>
                <a:spcPts val="600"/>
              </a:spcAft>
              <a:tabLst>
                <a:tab pos="900430" algn="l"/>
              </a:tabLst>
            </a:pPr>
            <a:r>
              <a:rPr lang="en-GB" sz="2000" b="1" cap="all" dirty="0">
                <a:solidFill>
                  <a:srgbClr val="00833C"/>
                </a:solidFill>
                <a:latin typeface="DIN OT" panose="020B0504020201010104" pitchFamily="34" charset="0"/>
                <a:ea typeface="MS Gothic" panose="020B0609070205080204" pitchFamily="49" charset="-128"/>
                <a:cs typeface="Times New Roman" panose="02020603050405020304" pitchFamily="18" charset="0"/>
              </a:rPr>
              <a:t>attributes</a:t>
            </a:r>
            <a:endParaRPr lang="en-GB" sz="2000" b="1" cap="all" dirty="0">
              <a:solidFill>
                <a:srgbClr val="00833C"/>
              </a:solidFill>
              <a:effectLst/>
              <a:latin typeface="DIN OT" panose="020B0504020201010104" pitchFamily="34" charset="0"/>
              <a:ea typeface="MS Gothic" panose="020B0609070205080204" pitchFamily="49" charset="-128"/>
              <a:cs typeface="Times New Roman" panose="02020603050405020304" pitchFamily="18" charset="0"/>
            </a:endParaRPr>
          </a:p>
        </p:txBody>
      </p:sp>
      <p:pic>
        <p:nvPicPr>
          <p:cNvPr id="5" name="Picture 4" descr="Diagram&#10;&#10;Description automatically generated">
            <a:extLst>
              <a:ext uri="{FF2B5EF4-FFF2-40B4-BE49-F238E27FC236}">
                <a16:creationId xmlns:a16="http://schemas.microsoft.com/office/drawing/2014/main" id="{ED417699-FC61-4B37-B584-EADBB589D2A3}"/>
              </a:ext>
            </a:extLst>
          </p:cNvPr>
          <p:cNvPicPr>
            <a:picLocks noChangeAspect="1"/>
          </p:cNvPicPr>
          <p:nvPr/>
        </p:nvPicPr>
        <p:blipFill rotWithShape="1">
          <a:blip r:embed="rId3">
            <a:extLst>
              <a:ext uri="{28A0092B-C50C-407E-A947-70E740481C1C}">
                <a14:useLocalDpi xmlns:a14="http://schemas.microsoft.com/office/drawing/2010/main" val="0"/>
              </a:ext>
            </a:extLst>
          </a:blip>
          <a:srcRect l="22375" t="-1184" r="4963" b="13171"/>
          <a:stretch/>
        </p:blipFill>
        <p:spPr>
          <a:xfrm>
            <a:off x="6344742" y="304536"/>
            <a:ext cx="5424355" cy="6198781"/>
          </a:xfrm>
          <a:prstGeom prst="rect">
            <a:avLst/>
          </a:prstGeom>
        </p:spPr>
      </p:pic>
    </p:spTree>
    <p:extLst>
      <p:ext uri="{BB962C8B-B14F-4D97-AF65-F5344CB8AC3E}">
        <p14:creationId xmlns:p14="http://schemas.microsoft.com/office/powerpoint/2010/main" val="2697198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 road, outdoor, building&#10;&#10;Description automatically generated">
            <a:extLst>
              <a:ext uri="{FF2B5EF4-FFF2-40B4-BE49-F238E27FC236}">
                <a16:creationId xmlns:a16="http://schemas.microsoft.com/office/drawing/2014/main" id="{BB6A2B79-8836-4E0C-BF1E-FBE403435D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0007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building with a fence in front of it&#10;&#10;Description automatically generated with low confidence">
            <a:extLst>
              <a:ext uri="{FF2B5EF4-FFF2-40B4-BE49-F238E27FC236}">
                <a16:creationId xmlns:a16="http://schemas.microsoft.com/office/drawing/2014/main" id="{99CB3E54-7BA2-45CE-8AD8-344E3AE6F4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1360404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B4E945DABC93547A0614C049148FE81" ma:contentTypeVersion="13" ma:contentTypeDescription="Create a new document." ma:contentTypeScope="" ma:versionID="99c358aa2cdef874c2d464fd08afa948">
  <xsd:schema xmlns:xsd="http://www.w3.org/2001/XMLSchema" xmlns:xs="http://www.w3.org/2001/XMLSchema" xmlns:p="http://schemas.microsoft.com/office/2006/metadata/properties" xmlns:ns2="ad11f1bb-72dc-4cd8-b382-1f616b1a2468" xmlns:ns3="e0a571cc-568f-412e-8199-7a12b07128df" targetNamespace="http://schemas.microsoft.com/office/2006/metadata/properties" ma:root="true" ma:fieldsID="55e87bb9aded52728d920dc350f9d10f" ns2:_="" ns3:_="">
    <xsd:import namespace="ad11f1bb-72dc-4cd8-b382-1f616b1a2468"/>
    <xsd:import namespace="e0a571cc-568f-412e-8199-7a12b07128d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11f1bb-72dc-4cd8-b382-1f616b1a24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0a571cc-568f-412e-8199-7a12b07128d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45F62A2-95C0-42F9-AE16-BED0F25CFD56}"/>
</file>

<file path=customXml/itemProps2.xml><?xml version="1.0" encoding="utf-8"?>
<ds:datastoreItem xmlns:ds="http://schemas.openxmlformats.org/officeDocument/2006/customXml" ds:itemID="{9A517A28-24B6-418C-930E-7332BA51B587}">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338EB466-E53E-43D2-8C3F-6B05090000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Ridge2018</Template>
  <TotalTime>17650</TotalTime>
  <Words>1101</Words>
  <Application>Microsoft Office PowerPoint</Application>
  <PresentationFormat>Widescreen</PresentationFormat>
  <Paragraphs>124</Paragraphs>
  <Slides>14</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Calibri Light</vt:lpstr>
      <vt:lpstr>DIN OT</vt:lpstr>
      <vt:lpstr>Univers LT Pro 45 Light</vt:lpstr>
      <vt:lpstr>Wingdings</vt:lpstr>
      <vt:lpstr>Office Theme</vt:lpstr>
      <vt:lpstr>PowerPoint Presentation</vt:lpstr>
      <vt:lpstr>PowerPoint Presentation</vt:lpstr>
      <vt:lpstr>PowerPoint Presentation</vt:lpstr>
      <vt:lpstr>CONCEPT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Naomi Colledge</dc:creator>
  <cp:lastModifiedBy>Powell, Andrea</cp:lastModifiedBy>
  <cp:revision>247</cp:revision>
  <dcterms:created xsi:type="dcterms:W3CDTF">2021-01-05T11:32:19Z</dcterms:created>
  <dcterms:modified xsi:type="dcterms:W3CDTF">2021-12-16T15:47:17Z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0x0101000B4E945DABC93547A0614C049148FE81</vt:lpwstr>
  </property>
</Properties>
</file>