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  <p:sldId id="258" r:id="rId6"/>
    <p:sldId id="259" r:id="rId7"/>
    <p:sldId id="262" r:id="rId8"/>
    <p:sldId id="261" r:id="rId9"/>
    <p:sldId id="260" r:id="rId10"/>
    <p:sldId id="267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0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30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88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7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0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29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3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4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:\My User Profile\tim.guest\Desktop\Ppt background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1BC94-A343-B44B-B2B2-5B238D626B8E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4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2400"/>
            <a:ext cx="8229600" cy="293188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Keith Stenning </a:t>
            </a:r>
            <a:br>
              <a:rPr lang="en-US" dirty="0"/>
            </a:br>
            <a:r>
              <a:rPr lang="en-US" sz="3200" dirty="0"/>
              <a:t>Head of Service – Network Management</a:t>
            </a:r>
            <a:br>
              <a:rPr lang="en-US" sz="3200" dirty="0"/>
            </a:br>
            <a:r>
              <a:rPr lang="en-US" sz="3200" dirty="0"/>
              <a:t> </a:t>
            </a:r>
            <a:br>
              <a:rPr lang="en-US" sz="3200" dirty="0"/>
            </a:br>
            <a:r>
              <a:rPr lang="en-US" dirty="0"/>
              <a:t>James Whiting </a:t>
            </a:r>
            <a:br>
              <a:rPr lang="en-US" dirty="0"/>
            </a:br>
            <a:r>
              <a:rPr lang="en-US" sz="3200" dirty="0"/>
              <a:t>Parking Manager</a:t>
            </a:r>
          </a:p>
        </p:txBody>
      </p:sp>
    </p:spTree>
    <p:extLst>
      <p:ext uri="{BB962C8B-B14F-4D97-AF65-F5344CB8AC3E}">
        <p14:creationId xmlns:p14="http://schemas.microsoft.com/office/powerpoint/2010/main" val="1772091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8D215-2AA1-42C6-85B3-FB5DCCC8B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happens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E6171-FDE0-4585-8C25-704F926A6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Site assessment</a:t>
            </a:r>
          </a:p>
          <a:p>
            <a:r>
              <a:rPr lang="en-GB" dirty="0"/>
              <a:t>Informal consultations with Town Council</a:t>
            </a:r>
          </a:p>
          <a:p>
            <a:r>
              <a:rPr lang="en-GB" dirty="0"/>
              <a:t>Scheme design</a:t>
            </a:r>
          </a:p>
          <a:p>
            <a:r>
              <a:rPr lang="en-GB" dirty="0"/>
              <a:t>Informal consultation with Town Council and Residents</a:t>
            </a:r>
          </a:p>
          <a:p>
            <a:r>
              <a:rPr lang="en-GB" dirty="0"/>
              <a:t>Formal consultation </a:t>
            </a:r>
          </a:p>
          <a:p>
            <a:r>
              <a:rPr lang="en-GB" dirty="0"/>
              <a:t>Implementation </a:t>
            </a:r>
          </a:p>
        </p:txBody>
      </p:sp>
    </p:spTree>
    <p:extLst>
      <p:ext uri="{BB962C8B-B14F-4D97-AF65-F5344CB8AC3E}">
        <p14:creationId xmlns:p14="http://schemas.microsoft.com/office/powerpoint/2010/main" val="2507482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F787D-C465-4F22-8AD3-EEBBA1CF3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CC111-2213-4FEC-B7BD-09B339432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Chair for Q&amp;A </a:t>
            </a:r>
          </a:p>
          <a:p>
            <a:pPr marL="0" indent="0" algn="ctr">
              <a:buNone/>
            </a:pPr>
            <a:r>
              <a:rPr lang="en-GB" dirty="0"/>
              <a:t>The Mayor – Cllr </a:t>
            </a:r>
            <a:r>
              <a:rPr lang="en-GB" dirty="0" err="1"/>
              <a:t>Mocky</a:t>
            </a:r>
            <a:r>
              <a:rPr lang="en-GB" dirty="0"/>
              <a:t> Khan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Answering the questions:</a:t>
            </a:r>
          </a:p>
          <a:p>
            <a:pPr marL="0" indent="0" algn="ctr">
              <a:buNone/>
            </a:pPr>
            <a:r>
              <a:rPr lang="en-GB" dirty="0"/>
              <a:t>Keith Stenning</a:t>
            </a:r>
          </a:p>
          <a:p>
            <a:pPr marL="0" indent="0" algn="ctr">
              <a:buNone/>
            </a:pPr>
            <a:r>
              <a:rPr lang="en-GB" dirty="0"/>
              <a:t>James Whiting </a:t>
            </a:r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447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Civil Parking Enforcement?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Oxfordshire County Council is now responsible for on-street parking enforcement across the County. </a:t>
            </a:r>
          </a:p>
          <a:p>
            <a:r>
              <a:rPr lang="en-GB" sz="2800" dirty="0"/>
              <a:t>No longer the responsibility of Thames Valley Police</a:t>
            </a:r>
          </a:p>
          <a:p>
            <a:r>
              <a:rPr lang="en-GB" sz="2800" dirty="0"/>
              <a:t>Allows for the enforcement and issuing of Penalty Charge Notices to those who breach parking regulations </a:t>
            </a:r>
          </a:p>
          <a:p>
            <a:r>
              <a:rPr lang="en-GB" sz="2800" dirty="0"/>
              <a:t>A civil matter not a criminal offence.</a:t>
            </a:r>
          </a:p>
        </p:txBody>
      </p:sp>
    </p:spTree>
    <p:extLst>
      <p:ext uri="{BB962C8B-B14F-4D97-AF65-F5344CB8AC3E}">
        <p14:creationId xmlns:p14="http://schemas.microsoft.com/office/powerpoint/2010/main" val="900568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CBD9E-1C73-47FD-A0F5-6DCA52C22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 we do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FD0AD-DC57-482D-920B-ABD28C026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OCC have a contract with Conduent Public Sector (UK) limited who supply:</a:t>
            </a:r>
          </a:p>
          <a:p>
            <a:pPr lvl="1"/>
            <a:r>
              <a:rPr lang="en-GB" dirty="0"/>
              <a:t>Back office system</a:t>
            </a:r>
          </a:p>
          <a:p>
            <a:pPr lvl="1"/>
            <a:r>
              <a:rPr lang="en-GB" dirty="0"/>
              <a:t>Feet on the Ground – Civil Enforcement Officers </a:t>
            </a:r>
          </a:p>
          <a:p>
            <a:pPr lvl="1"/>
            <a:r>
              <a:rPr lang="en-GB" dirty="0"/>
              <a:t>Scan bikes and enforcement vehicles</a:t>
            </a:r>
          </a:p>
          <a:p>
            <a:pPr lvl="1"/>
            <a:r>
              <a:rPr lang="en-GB" dirty="0"/>
              <a:t>Deployment Plans</a:t>
            </a:r>
          </a:p>
          <a:p>
            <a:pPr marL="457200" lvl="1" indent="0">
              <a:buNone/>
            </a:pPr>
            <a:r>
              <a:rPr lang="en-GB" dirty="0"/>
              <a:t>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881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19148-A430-4A00-9777-8AFC4FE9B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do we enforce?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8E73F-F176-4B29-9A50-78F9F74CD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Double yellow lines</a:t>
            </a:r>
          </a:p>
          <a:p>
            <a:r>
              <a:rPr lang="en-GB" dirty="0"/>
              <a:t>Single yellow lines</a:t>
            </a:r>
          </a:p>
          <a:p>
            <a:r>
              <a:rPr lang="en-GB" dirty="0"/>
              <a:t>Time limited parking bays</a:t>
            </a:r>
          </a:p>
          <a:p>
            <a:r>
              <a:rPr lang="en-GB" dirty="0"/>
              <a:t>Loading bays</a:t>
            </a:r>
          </a:p>
          <a:p>
            <a:r>
              <a:rPr lang="en-GB" dirty="0"/>
              <a:t>Resident Parking Schemes</a:t>
            </a:r>
          </a:p>
          <a:p>
            <a:r>
              <a:rPr lang="en-GB" dirty="0"/>
              <a:t>Disabled bays</a:t>
            </a:r>
          </a:p>
        </p:txBody>
      </p:sp>
    </p:spTree>
    <p:extLst>
      <p:ext uri="{BB962C8B-B14F-4D97-AF65-F5344CB8AC3E}">
        <p14:creationId xmlns:p14="http://schemas.microsoft.com/office/powerpoint/2010/main" val="2413990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FC5AB-F0A7-4861-B4DA-B7CB5E765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the benefits?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95160-75B0-4793-B8C8-BE1791AF6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Restrictions can be enforced to project the flow of traffic, manage the network better and improve journey times.</a:t>
            </a:r>
          </a:p>
          <a:p>
            <a:r>
              <a:rPr lang="en-GB" dirty="0"/>
              <a:t>Dedicated resources available to deal with community issues and parking hotspots</a:t>
            </a:r>
          </a:p>
          <a:p>
            <a:r>
              <a:rPr lang="en-GB" dirty="0"/>
              <a:t>Introduce new restrictions and Controlled Parking Zones (resident parking schemes) to provide surety of on-street parking</a:t>
            </a:r>
          </a:p>
        </p:txBody>
      </p:sp>
    </p:spTree>
    <p:extLst>
      <p:ext uri="{BB962C8B-B14F-4D97-AF65-F5344CB8AC3E}">
        <p14:creationId xmlns:p14="http://schemas.microsoft.com/office/powerpoint/2010/main" val="2941650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DDDAC-E522-4D68-87EF-38CBC988A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the Problems?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8FD49-C693-44B7-ADB1-D8D447662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108000"/>
          <a:lstStyle/>
          <a:p>
            <a:r>
              <a:rPr lang="en-GB" dirty="0"/>
              <a:t>The wrong restrictions in the wrong places</a:t>
            </a:r>
          </a:p>
          <a:p>
            <a:pPr marL="0" indent="0">
              <a:buNone/>
            </a:pPr>
            <a:r>
              <a:rPr lang="en-GB" dirty="0"/>
              <a:t>	-	Time limited bays that should be 	resident 	parking</a:t>
            </a:r>
          </a:p>
          <a:p>
            <a:pPr marL="0" indent="0">
              <a:buNone/>
            </a:pPr>
            <a:r>
              <a:rPr lang="en-GB" sz="3200" dirty="0"/>
              <a:t>	-	Lines in the wrong places</a:t>
            </a:r>
          </a:p>
          <a:p>
            <a:r>
              <a:rPr lang="en-GB" dirty="0"/>
              <a:t>New restrictions required</a:t>
            </a:r>
            <a:endParaRPr lang="en-GB" sz="3200" dirty="0"/>
          </a:p>
          <a:p>
            <a:pPr marL="457200" lvl="1" indent="0">
              <a:buNone/>
            </a:pPr>
            <a:r>
              <a:rPr lang="en-GB" sz="3200" dirty="0"/>
              <a:t>-	Additional lining and signing required</a:t>
            </a:r>
          </a:p>
          <a:p>
            <a:pPr marL="457200" lvl="1" indent="0">
              <a:buNone/>
            </a:pPr>
            <a:r>
              <a:rPr lang="en-GB" sz="3200" dirty="0"/>
              <a:t>-	New Controlled Parking Zones (resident parking)	</a:t>
            </a:r>
          </a:p>
          <a:p>
            <a:pPr>
              <a:buFontTx/>
              <a:buChar char="-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492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DDDAC-E522-4D68-87EF-38CBC988A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Reported problem </a:t>
            </a:r>
            <a:r>
              <a:rPr lang="en-GB" dirty="0"/>
              <a:t>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8FD49-C693-44B7-ADB1-D8D447662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56862" cy="4525963"/>
          </a:xfrm>
        </p:spPr>
        <p:txBody>
          <a:bodyPr lIns="108000">
            <a:normAutofit/>
          </a:bodyPr>
          <a:lstStyle/>
          <a:p>
            <a:pPr>
              <a:buFontTx/>
              <a:buChar char="-"/>
            </a:pPr>
            <a:r>
              <a:rPr lang="en-GB" dirty="0"/>
              <a:t>Haydon Road (commuter parking)</a:t>
            </a:r>
          </a:p>
          <a:p>
            <a:pPr>
              <a:buFontTx/>
              <a:buChar char="-"/>
            </a:pPr>
            <a:r>
              <a:rPr lang="en-GB" dirty="0"/>
              <a:t>Station Road (commuter parking)</a:t>
            </a:r>
          </a:p>
          <a:p>
            <a:pPr>
              <a:buFontTx/>
              <a:buChar char="-"/>
            </a:pPr>
            <a:r>
              <a:rPr lang="en-GB" dirty="0"/>
              <a:t>White Leys Close (commuter parking)</a:t>
            </a:r>
          </a:p>
          <a:p>
            <a:pPr>
              <a:buFontTx/>
              <a:buChar char="-"/>
            </a:pPr>
            <a:r>
              <a:rPr lang="en-GB" dirty="0" err="1"/>
              <a:t>Lydalls</a:t>
            </a:r>
            <a:r>
              <a:rPr lang="en-GB" dirty="0"/>
              <a:t> Road (no residents parking)</a:t>
            </a:r>
          </a:p>
          <a:p>
            <a:pPr>
              <a:buFontTx/>
              <a:buChar char="-"/>
            </a:pPr>
            <a:r>
              <a:rPr lang="en-GB" dirty="0"/>
              <a:t>Cronshaw Close (commuter parking)</a:t>
            </a:r>
          </a:p>
          <a:p>
            <a:pPr>
              <a:buFontTx/>
              <a:buChar char="-"/>
            </a:pPr>
            <a:r>
              <a:rPr lang="en-GB" dirty="0"/>
              <a:t>East Street (commuter parking)</a:t>
            </a:r>
          </a:p>
          <a:p>
            <a:pPr>
              <a:buFontTx/>
              <a:buChar char="-"/>
            </a:pPr>
            <a:r>
              <a:rPr lang="en-GB" dirty="0"/>
              <a:t>Lower Broadway (lack of residents parking)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1542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FA23B-B400-4715-B7E3-D50071CBC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the next steps?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3705E-28C7-494D-8AC7-85D3316C9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Community engagement with:</a:t>
            </a:r>
          </a:p>
          <a:p>
            <a:pPr marL="0" indent="0">
              <a:buNone/>
            </a:pPr>
            <a:r>
              <a:rPr lang="en-GB" dirty="0"/>
              <a:t>	-	Identifying parking hot spots for 				enforcement</a:t>
            </a:r>
          </a:p>
          <a:p>
            <a:pPr marL="0" indent="0">
              <a:buNone/>
            </a:pPr>
            <a:r>
              <a:rPr lang="en-GB" dirty="0"/>
              <a:t>	-	Identifying where the restrictions are in 	the wrong place</a:t>
            </a:r>
          </a:p>
          <a:p>
            <a:pPr marL="0" indent="0">
              <a:buNone/>
            </a:pPr>
            <a:r>
              <a:rPr lang="en-GB" dirty="0"/>
              <a:t>	-	Identifying areas for resident parking 	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282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95C08-0C1E-48F6-8968-C84E71DD4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do I contact?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41D0F-53B9-4233-A477-FB3E2D49E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identify hotspots</a:t>
            </a:r>
          </a:p>
          <a:p>
            <a:r>
              <a:rPr lang="en-GB" dirty="0"/>
              <a:t>To identify incorrect lining and signing</a:t>
            </a:r>
          </a:p>
          <a:p>
            <a:r>
              <a:rPr lang="en-GB" dirty="0"/>
              <a:t>To identify the need for resident parking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Please email:</a:t>
            </a:r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</a:rPr>
              <a:t>cpeenquiries@oxfordshire.gov.uk</a:t>
            </a:r>
          </a:p>
        </p:txBody>
      </p:sp>
    </p:spTree>
    <p:extLst>
      <p:ext uri="{BB962C8B-B14F-4D97-AF65-F5344CB8AC3E}">
        <p14:creationId xmlns:p14="http://schemas.microsoft.com/office/powerpoint/2010/main" val="2004373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4E945DABC93547A0614C049148FE81" ma:contentTypeVersion="13" ma:contentTypeDescription="Create a new document." ma:contentTypeScope="" ma:versionID="99c358aa2cdef874c2d464fd08afa948">
  <xsd:schema xmlns:xsd="http://www.w3.org/2001/XMLSchema" xmlns:xs="http://www.w3.org/2001/XMLSchema" xmlns:p="http://schemas.microsoft.com/office/2006/metadata/properties" xmlns:ns2="ad11f1bb-72dc-4cd8-b382-1f616b1a2468" xmlns:ns3="e0a571cc-568f-412e-8199-7a12b07128df" targetNamespace="http://schemas.microsoft.com/office/2006/metadata/properties" ma:root="true" ma:fieldsID="55e87bb9aded52728d920dc350f9d10f" ns2:_="" ns3:_="">
    <xsd:import namespace="ad11f1bb-72dc-4cd8-b382-1f616b1a2468"/>
    <xsd:import namespace="e0a571cc-568f-412e-8199-7a12b07128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1f1bb-72dc-4cd8-b382-1f616b1a24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a571cc-568f-412e-8199-7a12b07128d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C6BEAA-04F3-46DE-8E35-51AAC595D6AB}"/>
</file>

<file path=customXml/itemProps2.xml><?xml version="1.0" encoding="utf-8"?>
<ds:datastoreItem xmlns:ds="http://schemas.openxmlformats.org/officeDocument/2006/customXml" ds:itemID="{1BBB8A56-32CC-421E-AF8B-D945E115D0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C07CDA-2D60-45FB-A10E-B6082A04A12D}">
  <ds:schemaRefs>
    <ds:schemaRef ds:uri="http://purl.org/dc/elements/1.1/"/>
    <ds:schemaRef ds:uri="http://schemas.microsoft.com/office/2006/metadata/properties"/>
    <ds:schemaRef ds:uri="9ac72267-b3a7-439f-bf2a-c616fd0a665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7446af49-0157-4784-b7e4-a8135f4de511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409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Office Theme</vt:lpstr>
      <vt:lpstr>Keith Stenning  Head of Service – Network Management   James Whiting  Parking Manager</vt:lpstr>
      <vt:lpstr>What is Civil Parking Enforcement?</vt:lpstr>
      <vt:lpstr>How do we do it?</vt:lpstr>
      <vt:lpstr>What do we enforce?</vt:lpstr>
      <vt:lpstr>What are the benefits?</vt:lpstr>
      <vt:lpstr>What are the Problems?</vt:lpstr>
      <vt:lpstr>Reported problem sites</vt:lpstr>
      <vt:lpstr>What are the next steps?</vt:lpstr>
      <vt:lpstr>Who do I contact?</vt:lpstr>
      <vt:lpstr>What happens next?</vt:lpstr>
      <vt:lpstr>Q&amp;A</vt:lpstr>
    </vt:vector>
  </TitlesOfParts>
  <Company>oxfordshire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Design Department</dc:creator>
  <cp:lastModifiedBy>Stenning, Keith - Communities</cp:lastModifiedBy>
  <cp:revision>17</cp:revision>
  <dcterms:created xsi:type="dcterms:W3CDTF">2012-11-02T14:00:39Z</dcterms:created>
  <dcterms:modified xsi:type="dcterms:W3CDTF">2021-12-21T11:42:53Z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0x0101000B4E945DABC93547A0614C049148FE81</vt:lpwstr>
  </property>
</Properties>
</file>